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Lst>
  <p:sldIdLst>
    <p:sldId id="277" r:id="rId2"/>
    <p:sldId id="260" r:id="rId3"/>
    <p:sldId id="261" r:id="rId4"/>
    <p:sldId id="257" r:id="rId5"/>
    <p:sldId id="258" r:id="rId6"/>
    <p:sldId id="259" r:id="rId7"/>
    <p:sldId id="268" r:id="rId8"/>
    <p:sldId id="269" r:id="rId9"/>
    <p:sldId id="274" r:id="rId10"/>
    <p:sldId id="263" r:id="rId11"/>
    <p:sldId id="264" r:id="rId12"/>
    <p:sldId id="265" r:id="rId13"/>
    <p:sldId id="279" r:id="rId14"/>
    <p:sldId id="266" r:id="rId15"/>
    <p:sldId id="270" r:id="rId16"/>
    <p:sldId id="271" r:id="rId17"/>
    <p:sldId id="272" r:id="rId18"/>
    <p:sldId id="273" r:id="rId19"/>
    <p:sldId id="275" r:id="rId20"/>
    <p:sldId id="276" r:id="rId21"/>
    <p:sldId id="278" r:id="rId22"/>
    <p:sldId id="280" r:id="rId23"/>
    <p:sldId id="281" r:id="rId24"/>
    <p:sldId id="282" r:id="rId25"/>
    <p:sldId id="285" r:id="rId26"/>
    <p:sldId id="283" r:id="rId27"/>
    <p:sldId id="286" r:id="rId28"/>
    <p:sldId id="28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35" autoAdjust="0"/>
    <p:restoredTop sz="94662" autoAdjust="0"/>
  </p:normalViewPr>
  <p:slideViewPr>
    <p:cSldViewPr>
      <p:cViewPr varScale="1">
        <p:scale>
          <a:sx n="81" d="100"/>
          <a:sy n="81" d="100"/>
        </p:scale>
        <p:origin x="437" y="62"/>
      </p:cViewPr>
      <p:guideLst>
        <p:guide orient="horz" pos="2160"/>
        <p:guide pos="2880"/>
      </p:guideLst>
    </p:cSldViewPr>
  </p:slideViewPr>
  <p:outlineViewPr>
    <p:cViewPr>
      <p:scale>
        <a:sx n="33" d="100"/>
        <a:sy n="33" d="100"/>
      </p:scale>
      <p:origin x="54"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010CB4D-1A58-4E4D-963E-FB35687F3B00}" type="datetimeFigureOut">
              <a:rPr lang="fr-FR" smtClean="0"/>
              <a:t>22/11/2021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27A8E0-A6A1-4772-8B8C-854420133170}" type="slidenum">
              <a:rPr lang="fr-FR" smtClean="0"/>
              <a:t>‹Nº›</a:t>
            </a:fld>
            <a:endParaRPr lang="fr-FR"/>
          </a:p>
        </p:txBody>
      </p:sp>
    </p:spTree>
    <p:extLst>
      <p:ext uri="{BB962C8B-B14F-4D97-AF65-F5344CB8AC3E}">
        <p14:creationId xmlns:p14="http://schemas.microsoft.com/office/powerpoint/2010/main" val="2421300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010CB4D-1A58-4E4D-963E-FB35687F3B00}" type="datetimeFigureOut">
              <a:rPr lang="fr-FR" smtClean="0"/>
              <a:t>22/11/2021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27A8E0-A6A1-4772-8B8C-854420133170}" type="slidenum">
              <a:rPr lang="fr-FR" smtClean="0"/>
              <a:t>‹Nº›</a:t>
            </a:fld>
            <a:endParaRPr lang="fr-FR"/>
          </a:p>
        </p:txBody>
      </p:sp>
    </p:spTree>
    <p:extLst>
      <p:ext uri="{BB962C8B-B14F-4D97-AF65-F5344CB8AC3E}">
        <p14:creationId xmlns:p14="http://schemas.microsoft.com/office/powerpoint/2010/main" val="3744067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010CB4D-1A58-4E4D-963E-FB35687F3B00}" type="datetimeFigureOut">
              <a:rPr lang="fr-FR" smtClean="0"/>
              <a:t>22/11/2021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27A8E0-A6A1-4772-8B8C-854420133170}" type="slidenum">
              <a:rPr lang="fr-FR" smtClean="0"/>
              <a:t>‹Nº›</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4633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010CB4D-1A58-4E4D-963E-FB35687F3B00}" type="datetimeFigureOut">
              <a:rPr lang="fr-FR" smtClean="0"/>
              <a:t>22/11/2021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27A8E0-A6A1-4772-8B8C-854420133170}" type="slidenum">
              <a:rPr lang="fr-FR" smtClean="0"/>
              <a:t>‹Nº›</a:t>
            </a:fld>
            <a:endParaRPr lang="fr-FR"/>
          </a:p>
        </p:txBody>
      </p:sp>
    </p:spTree>
    <p:extLst>
      <p:ext uri="{BB962C8B-B14F-4D97-AF65-F5344CB8AC3E}">
        <p14:creationId xmlns:p14="http://schemas.microsoft.com/office/powerpoint/2010/main" val="4265816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010CB4D-1A58-4E4D-963E-FB35687F3B00}" type="datetimeFigureOut">
              <a:rPr lang="fr-FR" smtClean="0"/>
              <a:t>22/11/2021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27A8E0-A6A1-4772-8B8C-854420133170}" type="slidenum">
              <a:rPr lang="fr-FR" smtClean="0"/>
              <a:t>‹Nº›</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85657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010CB4D-1A58-4E4D-963E-FB35687F3B00}" type="datetimeFigureOut">
              <a:rPr lang="fr-FR" smtClean="0"/>
              <a:t>22/11/2021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27A8E0-A6A1-4772-8B8C-854420133170}" type="slidenum">
              <a:rPr lang="fr-FR" smtClean="0"/>
              <a:t>‹Nº›</a:t>
            </a:fld>
            <a:endParaRPr lang="fr-FR"/>
          </a:p>
        </p:txBody>
      </p:sp>
    </p:spTree>
    <p:extLst>
      <p:ext uri="{BB962C8B-B14F-4D97-AF65-F5344CB8AC3E}">
        <p14:creationId xmlns:p14="http://schemas.microsoft.com/office/powerpoint/2010/main" val="3414636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010CB4D-1A58-4E4D-963E-FB35687F3B00}" type="datetimeFigureOut">
              <a:rPr lang="fr-FR" smtClean="0"/>
              <a:t>22/11/2021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27A8E0-A6A1-4772-8B8C-854420133170}" type="slidenum">
              <a:rPr lang="fr-FR" smtClean="0"/>
              <a:t>‹Nº›</a:t>
            </a:fld>
            <a:endParaRPr lang="fr-FR"/>
          </a:p>
        </p:txBody>
      </p:sp>
    </p:spTree>
    <p:extLst>
      <p:ext uri="{BB962C8B-B14F-4D97-AF65-F5344CB8AC3E}">
        <p14:creationId xmlns:p14="http://schemas.microsoft.com/office/powerpoint/2010/main" val="381606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010CB4D-1A58-4E4D-963E-FB35687F3B00}" type="datetimeFigureOut">
              <a:rPr lang="fr-FR" smtClean="0"/>
              <a:t>22/11/2021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27A8E0-A6A1-4772-8B8C-854420133170}" type="slidenum">
              <a:rPr lang="fr-FR" smtClean="0"/>
              <a:t>‹Nº›</a:t>
            </a:fld>
            <a:endParaRPr lang="fr-FR"/>
          </a:p>
        </p:txBody>
      </p:sp>
    </p:spTree>
    <p:extLst>
      <p:ext uri="{BB962C8B-B14F-4D97-AF65-F5344CB8AC3E}">
        <p14:creationId xmlns:p14="http://schemas.microsoft.com/office/powerpoint/2010/main" val="30401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010CB4D-1A58-4E4D-963E-FB35687F3B00}" type="datetimeFigureOut">
              <a:rPr lang="fr-FR" smtClean="0"/>
              <a:t>22/11/2021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27A8E0-A6A1-4772-8B8C-854420133170}" type="slidenum">
              <a:rPr lang="fr-FR" smtClean="0"/>
              <a:t>‹Nº›</a:t>
            </a:fld>
            <a:endParaRPr lang="fr-FR"/>
          </a:p>
        </p:txBody>
      </p:sp>
    </p:spTree>
    <p:extLst>
      <p:ext uri="{BB962C8B-B14F-4D97-AF65-F5344CB8AC3E}">
        <p14:creationId xmlns:p14="http://schemas.microsoft.com/office/powerpoint/2010/main" val="3851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010CB4D-1A58-4E4D-963E-FB35687F3B00}" type="datetimeFigureOut">
              <a:rPr lang="fr-FR" smtClean="0"/>
              <a:t>22/11/2021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27A8E0-A6A1-4772-8B8C-854420133170}" type="slidenum">
              <a:rPr lang="fr-FR" smtClean="0"/>
              <a:t>‹Nº›</a:t>
            </a:fld>
            <a:endParaRPr lang="fr-FR"/>
          </a:p>
        </p:txBody>
      </p:sp>
    </p:spTree>
    <p:extLst>
      <p:ext uri="{BB962C8B-B14F-4D97-AF65-F5344CB8AC3E}">
        <p14:creationId xmlns:p14="http://schemas.microsoft.com/office/powerpoint/2010/main" val="4154241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010CB4D-1A58-4E4D-963E-FB35687F3B00}" type="datetimeFigureOut">
              <a:rPr lang="fr-FR" smtClean="0"/>
              <a:t>22/11/2021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27A8E0-A6A1-4772-8B8C-854420133170}" type="slidenum">
              <a:rPr lang="fr-FR" smtClean="0"/>
              <a:t>‹Nº›</a:t>
            </a:fld>
            <a:endParaRPr lang="fr-FR"/>
          </a:p>
        </p:txBody>
      </p:sp>
    </p:spTree>
    <p:extLst>
      <p:ext uri="{BB962C8B-B14F-4D97-AF65-F5344CB8AC3E}">
        <p14:creationId xmlns:p14="http://schemas.microsoft.com/office/powerpoint/2010/main" val="78609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010CB4D-1A58-4E4D-963E-FB35687F3B00}" type="datetimeFigureOut">
              <a:rPr lang="fr-FR" smtClean="0"/>
              <a:t>22/11/2021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27A8E0-A6A1-4772-8B8C-854420133170}" type="slidenum">
              <a:rPr lang="fr-FR" smtClean="0"/>
              <a:t>‹Nº›</a:t>
            </a:fld>
            <a:endParaRPr lang="fr-FR"/>
          </a:p>
        </p:txBody>
      </p:sp>
    </p:spTree>
    <p:extLst>
      <p:ext uri="{BB962C8B-B14F-4D97-AF65-F5344CB8AC3E}">
        <p14:creationId xmlns:p14="http://schemas.microsoft.com/office/powerpoint/2010/main" val="304740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010CB4D-1A58-4E4D-963E-FB35687F3B00}" type="datetimeFigureOut">
              <a:rPr lang="fr-FR" smtClean="0"/>
              <a:t>22/11/2021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27A8E0-A6A1-4772-8B8C-854420133170}" type="slidenum">
              <a:rPr lang="fr-FR" smtClean="0"/>
              <a:t>‹Nº›</a:t>
            </a:fld>
            <a:endParaRPr lang="fr-FR"/>
          </a:p>
        </p:txBody>
      </p:sp>
    </p:spTree>
    <p:extLst>
      <p:ext uri="{BB962C8B-B14F-4D97-AF65-F5344CB8AC3E}">
        <p14:creationId xmlns:p14="http://schemas.microsoft.com/office/powerpoint/2010/main" val="3160594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0CB4D-1A58-4E4D-963E-FB35687F3B00}" type="datetimeFigureOut">
              <a:rPr lang="fr-FR" smtClean="0"/>
              <a:t>22/11/2021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27A8E0-A6A1-4772-8B8C-854420133170}" type="slidenum">
              <a:rPr lang="fr-FR" smtClean="0"/>
              <a:t>‹Nº›</a:t>
            </a:fld>
            <a:endParaRPr lang="fr-FR"/>
          </a:p>
        </p:txBody>
      </p:sp>
    </p:spTree>
    <p:extLst>
      <p:ext uri="{BB962C8B-B14F-4D97-AF65-F5344CB8AC3E}">
        <p14:creationId xmlns:p14="http://schemas.microsoft.com/office/powerpoint/2010/main" val="1392098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010CB4D-1A58-4E4D-963E-FB35687F3B00}" type="datetimeFigureOut">
              <a:rPr lang="fr-FR" smtClean="0"/>
              <a:t>22/11/2021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27A8E0-A6A1-4772-8B8C-854420133170}" type="slidenum">
              <a:rPr lang="fr-FR" smtClean="0"/>
              <a:t>‹Nº›</a:t>
            </a:fld>
            <a:endParaRPr lang="fr-FR"/>
          </a:p>
        </p:txBody>
      </p:sp>
    </p:spTree>
    <p:extLst>
      <p:ext uri="{BB962C8B-B14F-4D97-AF65-F5344CB8AC3E}">
        <p14:creationId xmlns:p14="http://schemas.microsoft.com/office/powerpoint/2010/main" val="119302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010CB4D-1A58-4E4D-963E-FB35687F3B00}" type="datetimeFigureOut">
              <a:rPr lang="fr-FR" smtClean="0"/>
              <a:t>22/11/2021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27A8E0-A6A1-4772-8B8C-854420133170}" type="slidenum">
              <a:rPr lang="fr-FR" smtClean="0"/>
              <a:t>‹Nº›</a:t>
            </a:fld>
            <a:endParaRPr lang="fr-FR"/>
          </a:p>
        </p:txBody>
      </p:sp>
    </p:spTree>
    <p:extLst>
      <p:ext uri="{BB962C8B-B14F-4D97-AF65-F5344CB8AC3E}">
        <p14:creationId xmlns:p14="http://schemas.microsoft.com/office/powerpoint/2010/main" val="278091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10CB4D-1A58-4E4D-963E-FB35687F3B00}" type="datetimeFigureOut">
              <a:rPr lang="fr-FR" smtClean="0"/>
              <a:t>22/11/2021</a:t>
            </a:fld>
            <a:endParaRPr lang="fr-F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A27A8E0-A6A1-4772-8B8C-854420133170}" type="slidenum">
              <a:rPr lang="fr-FR" smtClean="0"/>
              <a:t>‹Nº›</a:t>
            </a:fld>
            <a:endParaRPr lang="fr-FR"/>
          </a:p>
        </p:txBody>
      </p:sp>
    </p:spTree>
    <p:extLst>
      <p:ext uri="{BB962C8B-B14F-4D97-AF65-F5344CB8AC3E}">
        <p14:creationId xmlns:p14="http://schemas.microsoft.com/office/powerpoint/2010/main" val="969740776"/>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fif"/></Relationships>
</file>

<file path=ppt/slides/_rels/slide18.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image" Target="../media/image27.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s.wikipedia.org/wiki/Canal_de_riego" TargetMode="Externa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hyperlink" Target="https://es.wikipedia.org/wiki/Agricultura" TargetMode="External"/><Relationship Id="rId5" Type="http://schemas.openxmlformats.org/officeDocument/2006/relationships/hyperlink" Target="https://es.wikipedia.org/wiki/Orograf%C3%ADa" TargetMode="External"/><Relationship Id="rId4" Type="http://schemas.openxmlformats.org/officeDocument/2006/relationships/hyperlink" Target="https://es.wikipedia.org/wiki/Arquitectura_isl%C3%A1mi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jdiezarnal.com/valenciaermitadevera.html" TargetMode="External"/><Relationship Id="rId7" Type="http://schemas.openxmlformats.org/officeDocument/2006/relationships/hyperlink" Target="https://salsia.es/alqueria-patach/" TargetMode="External"/><Relationship Id="rId2" Type="http://schemas.openxmlformats.org/officeDocument/2006/relationships/hyperlink" Target="https://www.ermitascomunidadvalenciana.com/vhnalb2.htm" TargetMode="External"/><Relationship Id="rId1" Type="http://schemas.openxmlformats.org/officeDocument/2006/relationships/slideLayout" Target="../slideLayouts/slideLayout2.xml"/><Relationship Id="rId6" Type="http://schemas.openxmlformats.org/officeDocument/2006/relationships/hyperlink" Target="http://benimacletconta.com/alqueria-serra/" TargetMode="External"/><Relationship Id="rId5" Type="http://schemas.openxmlformats.org/officeDocument/2006/relationships/hyperlink" Target="https://es.wikipedia.org/wiki/Puente" TargetMode="External"/><Relationship Id="rId4" Type="http://schemas.openxmlformats.org/officeDocument/2006/relationships/hyperlink" Target="https://es.wikipedia.org/wiki/Acequi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476672"/>
            <a:ext cx="8229600" cy="1143000"/>
          </a:xfrm>
        </p:spPr>
        <p:style>
          <a:lnRef idx="1">
            <a:schemeClr val="accent3"/>
          </a:lnRef>
          <a:fillRef idx="2">
            <a:schemeClr val="accent3"/>
          </a:fillRef>
          <a:effectRef idx="1">
            <a:schemeClr val="accent3"/>
          </a:effectRef>
          <a:fontRef idx="minor">
            <a:schemeClr val="dk1"/>
          </a:fontRef>
        </p:style>
        <p:txBody>
          <a:bodyPr/>
          <a:lstStyle/>
          <a:p>
            <a:r>
              <a:rPr lang="es-ES" b="1" dirty="0">
                <a:solidFill>
                  <a:srgbClr val="00B050"/>
                </a:solidFill>
              </a:rPr>
              <a:t>PRACTICA DE CAMPO</a:t>
            </a:r>
            <a:endParaRPr lang="fr-FR" dirty="0"/>
          </a:p>
        </p:txBody>
      </p:sp>
      <p:sp>
        <p:nvSpPr>
          <p:cNvPr id="5" name="Espace réservé du contenu 4"/>
          <p:cNvSpPr>
            <a:spLocks noGrp="1"/>
          </p:cNvSpPr>
          <p:nvPr>
            <p:ph idx="1"/>
          </p:nvPr>
        </p:nvSpPr>
        <p:spPr>
          <a:xfrm>
            <a:off x="889963" y="1844824"/>
            <a:ext cx="8229600" cy="4525963"/>
          </a:xfrm>
        </p:spPr>
        <p:txBody>
          <a:bodyPr/>
          <a:lstStyle/>
          <a:p>
            <a:pPr marL="0" indent="0">
              <a:buNone/>
            </a:pPr>
            <a:endParaRPr lang="fr-FR"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005" y="-315416"/>
            <a:ext cx="9564555" cy="7173416"/>
          </a:xfrm>
          <a:prstGeom prst="rect">
            <a:avLst/>
          </a:prstGeom>
        </p:spPr>
      </p:pic>
      <p:sp>
        <p:nvSpPr>
          <p:cNvPr id="8" name="ZoneTexte 7"/>
          <p:cNvSpPr txBox="1"/>
          <p:nvPr/>
        </p:nvSpPr>
        <p:spPr>
          <a:xfrm>
            <a:off x="1403648" y="2492896"/>
            <a:ext cx="5476486" cy="1754326"/>
          </a:xfrm>
          <a:prstGeom prst="rect">
            <a:avLst/>
          </a:prstGeom>
          <a:noFill/>
        </p:spPr>
        <p:txBody>
          <a:bodyPr wrap="square" rtlCol="0">
            <a:spAutoFit/>
          </a:bodyPr>
          <a:lstStyle/>
          <a:p>
            <a:pPr algn="ctr"/>
            <a:r>
              <a:rPr lang="fr-FR" sz="5400" b="1" dirty="0"/>
              <a:t>PRACTICA DEL CAMPO</a:t>
            </a:r>
          </a:p>
        </p:txBody>
      </p:sp>
    </p:spTree>
    <p:extLst>
      <p:ext uri="{BB962C8B-B14F-4D97-AF65-F5344CB8AC3E}">
        <p14:creationId xmlns:p14="http://schemas.microsoft.com/office/powerpoint/2010/main" val="3344551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Casa en medio de campo&#10;&#10;Descripción generada automáticamente">
            <a:extLst>
              <a:ext uri="{FF2B5EF4-FFF2-40B4-BE49-F238E27FC236}">
                <a16:creationId xmlns:a16="http://schemas.microsoft.com/office/drawing/2014/main" id="{5080B83C-438F-45C0-978C-6C64AB26059C}"/>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r="12464" b="-1"/>
          <a:stretch/>
        </p:blipFill>
        <p:spPr>
          <a:xfrm>
            <a:off x="14207" y="-8465"/>
            <a:ext cx="9141598" cy="6866465"/>
          </a:xfrm>
          <a:prstGeom prst="rect">
            <a:avLst/>
          </a:prstGeom>
        </p:spPr>
      </p:pic>
      <p:sp>
        <p:nvSpPr>
          <p:cNvPr id="3" name="Espace réservé du contenu 2"/>
          <p:cNvSpPr>
            <a:spLocks noGrp="1"/>
          </p:cNvSpPr>
          <p:nvPr>
            <p:ph idx="1"/>
          </p:nvPr>
        </p:nvSpPr>
        <p:spPr>
          <a:xfrm>
            <a:off x="3763343" y="30442"/>
            <a:ext cx="5366450" cy="5544616"/>
          </a:xfrm>
        </p:spPr>
        <p:txBody>
          <a:bodyPr anchor="ctr">
            <a:normAutofit/>
          </a:bodyPr>
          <a:lstStyle/>
          <a:p>
            <a:pPr>
              <a:lnSpc>
                <a:spcPct val="90000"/>
              </a:lnSpc>
            </a:pPr>
            <a:endParaRPr lang="fr-FR" sz="1400" dirty="0">
              <a:solidFill>
                <a:schemeClr val="tx1"/>
              </a:solidFill>
            </a:endParaRPr>
          </a:p>
          <a:p>
            <a:pPr marL="0" indent="0" algn="ctr">
              <a:lnSpc>
                <a:spcPct val="90000"/>
              </a:lnSpc>
              <a:buNone/>
            </a:pPr>
            <a:r>
              <a:rPr lang="es-ES" sz="3600" b="1" i="1" dirty="0">
                <a:solidFill>
                  <a:schemeClr val="tx1"/>
                </a:solidFill>
              </a:rPr>
              <a:t>Barraca</a:t>
            </a:r>
            <a:endParaRPr lang="fr-FR" sz="3600" b="1" i="1" dirty="0">
              <a:solidFill>
                <a:schemeClr val="tx1"/>
              </a:solidFill>
            </a:endParaRPr>
          </a:p>
          <a:p>
            <a:pPr marL="0" indent="0">
              <a:lnSpc>
                <a:spcPct val="90000"/>
              </a:lnSpc>
              <a:buNone/>
            </a:pPr>
            <a:endParaRPr lang="fr-FR" sz="1400" dirty="0">
              <a:solidFill>
                <a:schemeClr val="tx1"/>
              </a:solidFill>
            </a:endParaRPr>
          </a:p>
          <a:p>
            <a:pPr marL="0" indent="0" algn="r">
              <a:lnSpc>
                <a:spcPct val="90000"/>
              </a:lnSpc>
              <a:buNone/>
            </a:pPr>
            <a:r>
              <a:rPr lang="fr-FR" sz="1400" dirty="0">
                <a:solidFill>
                  <a:schemeClr val="tx1"/>
                </a:solidFill>
              </a:rPr>
              <a:t>Las </a:t>
            </a:r>
            <a:r>
              <a:rPr lang="fr-FR" sz="1400" dirty="0" err="1">
                <a:solidFill>
                  <a:schemeClr val="tx1"/>
                </a:solidFill>
              </a:rPr>
              <a:t>Barracas</a:t>
            </a:r>
            <a:r>
              <a:rPr lang="fr-FR" sz="1400" dirty="0">
                <a:solidFill>
                  <a:schemeClr val="tx1"/>
                </a:solidFill>
              </a:rPr>
              <a:t> </a:t>
            </a:r>
            <a:r>
              <a:rPr lang="fr-FR" sz="1400" dirty="0" err="1">
                <a:solidFill>
                  <a:schemeClr val="tx1"/>
                </a:solidFill>
              </a:rPr>
              <a:t>valencianas</a:t>
            </a:r>
            <a:r>
              <a:rPr lang="fr-FR" sz="1400" dirty="0">
                <a:solidFill>
                  <a:schemeClr val="tx1"/>
                </a:solidFill>
              </a:rPr>
              <a:t> son un </a:t>
            </a:r>
            <a:r>
              <a:rPr lang="fr-FR" sz="1400" dirty="0" err="1">
                <a:solidFill>
                  <a:schemeClr val="tx1"/>
                </a:solidFill>
              </a:rPr>
              <a:t>tipo</a:t>
            </a:r>
            <a:r>
              <a:rPr lang="fr-FR" sz="1400" dirty="0">
                <a:solidFill>
                  <a:schemeClr val="tx1"/>
                </a:solidFill>
              </a:rPr>
              <a:t> de </a:t>
            </a:r>
            <a:r>
              <a:rPr lang="fr-FR" sz="1400" dirty="0" err="1">
                <a:solidFill>
                  <a:schemeClr val="tx1"/>
                </a:solidFill>
              </a:rPr>
              <a:t>vivienda</a:t>
            </a:r>
            <a:r>
              <a:rPr lang="fr-FR" sz="1400" dirty="0">
                <a:solidFill>
                  <a:schemeClr val="tx1"/>
                </a:solidFill>
              </a:rPr>
              <a:t> </a:t>
            </a:r>
            <a:r>
              <a:rPr lang="fr-FR" sz="1400" dirty="0" err="1">
                <a:solidFill>
                  <a:schemeClr val="tx1"/>
                </a:solidFill>
              </a:rPr>
              <a:t>muy</a:t>
            </a:r>
            <a:r>
              <a:rPr lang="fr-FR" sz="1400" dirty="0">
                <a:solidFill>
                  <a:schemeClr val="tx1"/>
                </a:solidFill>
              </a:rPr>
              <a:t> </a:t>
            </a:r>
            <a:r>
              <a:rPr lang="fr-FR" sz="1400" dirty="0" err="1">
                <a:solidFill>
                  <a:schemeClr val="tx1"/>
                </a:solidFill>
              </a:rPr>
              <a:t>común</a:t>
            </a:r>
            <a:r>
              <a:rPr lang="fr-FR" sz="1400" dirty="0">
                <a:solidFill>
                  <a:schemeClr val="tx1"/>
                </a:solidFill>
              </a:rPr>
              <a:t> en la </a:t>
            </a:r>
            <a:r>
              <a:rPr lang="fr-FR" sz="1400" dirty="0" err="1">
                <a:solidFill>
                  <a:schemeClr val="tx1"/>
                </a:solidFill>
              </a:rPr>
              <a:t>Comunidad</a:t>
            </a:r>
            <a:r>
              <a:rPr lang="fr-FR" sz="1400" dirty="0">
                <a:solidFill>
                  <a:schemeClr val="tx1"/>
                </a:solidFill>
              </a:rPr>
              <a:t> </a:t>
            </a:r>
            <a:r>
              <a:rPr lang="fr-FR" sz="1400" dirty="0" err="1">
                <a:solidFill>
                  <a:schemeClr val="tx1"/>
                </a:solidFill>
              </a:rPr>
              <a:t>Valenciana</a:t>
            </a:r>
            <a:r>
              <a:rPr lang="fr-FR" sz="1400" dirty="0">
                <a:solidFill>
                  <a:schemeClr val="tx1"/>
                </a:solidFill>
              </a:rPr>
              <a:t> y la </a:t>
            </a:r>
            <a:r>
              <a:rPr lang="fr-FR" sz="1400" dirty="0" err="1">
                <a:solidFill>
                  <a:schemeClr val="tx1"/>
                </a:solidFill>
              </a:rPr>
              <a:t>región</a:t>
            </a:r>
            <a:r>
              <a:rPr lang="fr-FR" sz="1400" dirty="0">
                <a:solidFill>
                  <a:schemeClr val="tx1"/>
                </a:solidFill>
              </a:rPr>
              <a:t> de Murcia. </a:t>
            </a:r>
            <a:r>
              <a:rPr lang="fr-FR" sz="1400" dirty="0" err="1">
                <a:solidFill>
                  <a:schemeClr val="tx1"/>
                </a:solidFill>
              </a:rPr>
              <a:t>Tradicionalmente</a:t>
            </a:r>
            <a:r>
              <a:rPr lang="fr-FR" sz="1400" dirty="0">
                <a:solidFill>
                  <a:schemeClr val="tx1"/>
                </a:solidFill>
              </a:rPr>
              <a:t> se </a:t>
            </a:r>
            <a:r>
              <a:rPr lang="fr-FR" sz="1400" dirty="0" err="1">
                <a:solidFill>
                  <a:schemeClr val="tx1"/>
                </a:solidFill>
              </a:rPr>
              <a:t>situaban</a:t>
            </a:r>
            <a:r>
              <a:rPr lang="fr-FR" sz="1400" dirty="0">
                <a:solidFill>
                  <a:schemeClr val="tx1"/>
                </a:solidFill>
              </a:rPr>
              <a:t> en zonas de huerta, </a:t>
            </a:r>
            <a:r>
              <a:rPr lang="fr-FR" sz="1400" dirty="0" err="1">
                <a:solidFill>
                  <a:schemeClr val="tx1"/>
                </a:solidFill>
              </a:rPr>
              <a:t>dado</a:t>
            </a:r>
            <a:r>
              <a:rPr lang="fr-FR" sz="1400" dirty="0">
                <a:solidFill>
                  <a:schemeClr val="tx1"/>
                </a:solidFill>
              </a:rPr>
              <a:t> que </a:t>
            </a:r>
            <a:r>
              <a:rPr lang="fr-FR" sz="1400" dirty="0" err="1">
                <a:solidFill>
                  <a:schemeClr val="tx1"/>
                </a:solidFill>
              </a:rPr>
              <a:t>eran</a:t>
            </a:r>
            <a:r>
              <a:rPr lang="fr-FR" sz="1400" dirty="0">
                <a:solidFill>
                  <a:schemeClr val="tx1"/>
                </a:solidFill>
              </a:rPr>
              <a:t> las </a:t>
            </a:r>
            <a:r>
              <a:rPr lang="fr-FR" sz="1400" dirty="0" err="1">
                <a:solidFill>
                  <a:schemeClr val="tx1"/>
                </a:solidFill>
              </a:rPr>
              <a:t>viviendas</a:t>
            </a:r>
            <a:r>
              <a:rPr lang="fr-FR" sz="1400" dirty="0">
                <a:solidFill>
                  <a:schemeClr val="tx1"/>
                </a:solidFill>
              </a:rPr>
              <a:t> que </a:t>
            </a:r>
            <a:r>
              <a:rPr lang="fr-FR" sz="1400" dirty="0" err="1">
                <a:solidFill>
                  <a:schemeClr val="tx1"/>
                </a:solidFill>
              </a:rPr>
              <a:t>albergaban</a:t>
            </a:r>
            <a:r>
              <a:rPr lang="fr-FR" sz="1400" dirty="0">
                <a:solidFill>
                  <a:schemeClr val="tx1"/>
                </a:solidFill>
              </a:rPr>
              <a:t> a </a:t>
            </a:r>
            <a:r>
              <a:rPr lang="fr-FR" sz="1400" dirty="0" err="1">
                <a:solidFill>
                  <a:schemeClr val="tx1"/>
                </a:solidFill>
              </a:rPr>
              <a:t>labradores</a:t>
            </a:r>
            <a:r>
              <a:rPr lang="fr-FR" sz="1400" dirty="0">
                <a:solidFill>
                  <a:schemeClr val="tx1"/>
                </a:solidFill>
              </a:rPr>
              <a:t> y </a:t>
            </a:r>
            <a:r>
              <a:rPr lang="fr-FR" sz="1400" dirty="0" err="1">
                <a:solidFill>
                  <a:schemeClr val="tx1"/>
                </a:solidFill>
              </a:rPr>
              <a:t>agricultores</a:t>
            </a:r>
            <a:r>
              <a:rPr lang="fr-FR" sz="1400" dirty="0">
                <a:solidFill>
                  <a:schemeClr val="tx1"/>
                </a:solidFill>
              </a:rPr>
              <a:t>. </a:t>
            </a:r>
            <a:r>
              <a:rPr lang="fr-FR" sz="1400" dirty="0" err="1">
                <a:solidFill>
                  <a:schemeClr val="tx1"/>
                </a:solidFill>
              </a:rPr>
              <a:t>Uno</a:t>
            </a:r>
            <a:r>
              <a:rPr lang="fr-FR" sz="1400" dirty="0">
                <a:solidFill>
                  <a:schemeClr val="tx1"/>
                </a:solidFill>
              </a:rPr>
              <a:t> de los </a:t>
            </a:r>
            <a:r>
              <a:rPr lang="fr-FR" sz="1400" dirty="0" err="1">
                <a:solidFill>
                  <a:schemeClr val="tx1"/>
                </a:solidFill>
              </a:rPr>
              <a:t>elementos</a:t>
            </a:r>
            <a:r>
              <a:rPr lang="fr-FR" sz="1400" dirty="0">
                <a:solidFill>
                  <a:schemeClr val="tx1"/>
                </a:solidFill>
              </a:rPr>
              <a:t> </a:t>
            </a:r>
            <a:r>
              <a:rPr lang="fr-FR" sz="1400" dirty="0" err="1">
                <a:solidFill>
                  <a:schemeClr val="tx1"/>
                </a:solidFill>
              </a:rPr>
              <a:t>más</a:t>
            </a:r>
            <a:r>
              <a:rPr lang="fr-FR" sz="1400" dirty="0">
                <a:solidFill>
                  <a:schemeClr val="tx1"/>
                </a:solidFill>
              </a:rPr>
              <a:t> </a:t>
            </a:r>
            <a:r>
              <a:rPr lang="fr-FR" sz="1400" dirty="0" err="1">
                <a:solidFill>
                  <a:schemeClr val="tx1"/>
                </a:solidFill>
              </a:rPr>
              <a:t>característicos</a:t>
            </a:r>
            <a:r>
              <a:rPr lang="fr-FR" sz="1400" dirty="0">
                <a:solidFill>
                  <a:schemeClr val="tx1"/>
                </a:solidFill>
              </a:rPr>
              <a:t> de </a:t>
            </a:r>
            <a:r>
              <a:rPr lang="fr-FR" sz="1400" dirty="0" err="1">
                <a:solidFill>
                  <a:schemeClr val="tx1"/>
                </a:solidFill>
              </a:rPr>
              <a:t>éste</a:t>
            </a:r>
            <a:r>
              <a:rPr lang="fr-FR" sz="1400" dirty="0">
                <a:solidFill>
                  <a:schemeClr val="tx1"/>
                </a:solidFill>
              </a:rPr>
              <a:t> </a:t>
            </a:r>
            <a:r>
              <a:rPr lang="fr-FR" sz="1400" dirty="0" err="1">
                <a:solidFill>
                  <a:schemeClr val="tx1"/>
                </a:solidFill>
              </a:rPr>
              <a:t>tipo</a:t>
            </a:r>
            <a:r>
              <a:rPr lang="fr-FR" sz="1400" dirty="0">
                <a:solidFill>
                  <a:schemeClr val="tx1"/>
                </a:solidFill>
              </a:rPr>
              <a:t> de </a:t>
            </a:r>
            <a:r>
              <a:rPr lang="fr-FR" sz="1400" dirty="0" err="1">
                <a:solidFill>
                  <a:schemeClr val="tx1"/>
                </a:solidFill>
              </a:rPr>
              <a:t>construcción</a:t>
            </a:r>
            <a:r>
              <a:rPr lang="fr-FR" sz="1400" dirty="0">
                <a:solidFill>
                  <a:schemeClr val="tx1"/>
                </a:solidFill>
              </a:rPr>
              <a:t> es su </a:t>
            </a:r>
            <a:r>
              <a:rPr lang="fr-FR" sz="1400" dirty="0" err="1">
                <a:solidFill>
                  <a:schemeClr val="tx1"/>
                </a:solidFill>
              </a:rPr>
              <a:t>aspecto</a:t>
            </a:r>
            <a:r>
              <a:rPr lang="fr-FR" sz="1400" dirty="0">
                <a:solidFill>
                  <a:schemeClr val="tx1"/>
                </a:solidFill>
              </a:rPr>
              <a:t> </a:t>
            </a:r>
            <a:r>
              <a:rPr lang="fr-FR" sz="1400" dirty="0" err="1">
                <a:solidFill>
                  <a:schemeClr val="tx1"/>
                </a:solidFill>
              </a:rPr>
              <a:t>exterior</a:t>
            </a:r>
            <a:r>
              <a:rPr lang="fr-FR" sz="1400" dirty="0">
                <a:solidFill>
                  <a:schemeClr val="tx1"/>
                </a:solidFill>
              </a:rPr>
              <a:t>. Se </a:t>
            </a:r>
            <a:r>
              <a:rPr lang="fr-FR" sz="1400" dirty="0" err="1">
                <a:solidFill>
                  <a:schemeClr val="tx1"/>
                </a:solidFill>
              </a:rPr>
              <a:t>trata</a:t>
            </a:r>
            <a:r>
              <a:rPr lang="fr-FR" sz="1400" dirty="0">
                <a:solidFill>
                  <a:schemeClr val="tx1"/>
                </a:solidFill>
              </a:rPr>
              <a:t> de un </a:t>
            </a:r>
            <a:r>
              <a:rPr lang="fr-FR" sz="1400" dirty="0" err="1">
                <a:solidFill>
                  <a:schemeClr val="tx1"/>
                </a:solidFill>
              </a:rPr>
              <a:t>edificio</a:t>
            </a:r>
            <a:r>
              <a:rPr lang="fr-FR" sz="1400" dirty="0">
                <a:solidFill>
                  <a:schemeClr val="tx1"/>
                </a:solidFill>
              </a:rPr>
              <a:t> de planta </a:t>
            </a:r>
            <a:r>
              <a:rPr lang="fr-FR" sz="1400" dirty="0" err="1">
                <a:solidFill>
                  <a:schemeClr val="tx1"/>
                </a:solidFill>
              </a:rPr>
              <a:t>rectangular</a:t>
            </a:r>
            <a:r>
              <a:rPr lang="fr-FR" sz="1400" dirty="0">
                <a:solidFill>
                  <a:schemeClr val="tx1"/>
                </a:solidFill>
              </a:rPr>
              <a:t>. </a:t>
            </a:r>
            <a:r>
              <a:rPr lang="fr-FR" sz="1400" dirty="0" err="1">
                <a:solidFill>
                  <a:schemeClr val="tx1"/>
                </a:solidFill>
              </a:rPr>
              <a:t>Construida</a:t>
            </a:r>
            <a:r>
              <a:rPr lang="fr-FR" sz="1400" dirty="0">
                <a:solidFill>
                  <a:schemeClr val="tx1"/>
                </a:solidFill>
              </a:rPr>
              <a:t> con </a:t>
            </a:r>
            <a:r>
              <a:rPr lang="fr-FR" sz="1400" dirty="0" err="1">
                <a:solidFill>
                  <a:schemeClr val="tx1"/>
                </a:solidFill>
              </a:rPr>
              <a:t>materiales</a:t>
            </a:r>
            <a:r>
              <a:rPr lang="fr-FR" sz="1400" dirty="0">
                <a:solidFill>
                  <a:schemeClr val="tx1"/>
                </a:solidFill>
              </a:rPr>
              <a:t> de la zona </a:t>
            </a:r>
            <a:r>
              <a:rPr lang="fr-FR" sz="1400" dirty="0" err="1">
                <a:solidFill>
                  <a:schemeClr val="tx1"/>
                </a:solidFill>
              </a:rPr>
              <a:t>como</a:t>
            </a:r>
            <a:r>
              <a:rPr lang="fr-FR" sz="1400" dirty="0">
                <a:solidFill>
                  <a:schemeClr val="tx1"/>
                </a:solidFill>
              </a:rPr>
              <a:t> </a:t>
            </a:r>
            <a:r>
              <a:rPr lang="fr-FR" sz="1400" dirty="0" err="1">
                <a:solidFill>
                  <a:schemeClr val="tx1"/>
                </a:solidFill>
              </a:rPr>
              <a:t>barro</a:t>
            </a:r>
            <a:r>
              <a:rPr lang="fr-FR" sz="1400" dirty="0">
                <a:solidFill>
                  <a:schemeClr val="tx1"/>
                </a:solidFill>
              </a:rPr>
              <a:t>, </a:t>
            </a:r>
            <a:r>
              <a:rPr lang="fr-FR" sz="1400" dirty="0" err="1">
                <a:solidFill>
                  <a:schemeClr val="tx1"/>
                </a:solidFill>
              </a:rPr>
              <a:t>cañas</a:t>
            </a:r>
            <a:r>
              <a:rPr lang="fr-FR" sz="1400" dirty="0">
                <a:solidFill>
                  <a:schemeClr val="tx1"/>
                </a:solidFill>
              </a:rPr>
              <a:t> y </a:t>
            </a:r>
            <a:r>
              <a:rPr lang="fr-FR" sz="1400" dirty="0" err="1">
                <a:solidFill>
                  <a:schemeClr val="tx1"/>
                </a:solidFill>
              </a:rPr>
              <a:t>paja</a:t>
            </a:r>
            <a:r>
              <a:rPr lang="fr-FR" sz="1400" dirty="0">
                <a:solidFill>
                  <a:schemeClr val="tx1"/>
                </a:solidFill>
              </a:rPr>
              <a:t>. </a:t>
            </a:r>
            <a:r>
              <a:rPr lang="fr-FR" sz="1400" dirty="0" err="1">
                <a:solidFill>
                  <a:schemeClr val="tx1"/>
                </a:solidFill>
              </a:rPr>
              <a:t>Suelen</a:t>
            </a:r>
            <a:r>
              <a:rPr lang="fr-FR" sz="1400" dirty="0">
                <a:solidFill>
                  <a:schemeClr val="tx1"/>
                </a:solidFill>
              </a:rPr>
              <a:t> </a:t>
            </a:r>
            <a:r>
              <a:rPr lang="fr-FR" sz="1400" dirty="0" err="1">
                <a:solidFill>
                  <a:schemeClr val="tx1"/>
                </a:solidFill>
              </a:rPr>
              <a:t>estar</a:t>
            </a:r>
            <a:r>
              <a:rPr lang="fr-FR" sz="1400" dirty="0">
                <a:solidFill>
                  <a:schemeClr val="tx1"/>
                </a:solidFill>
              </a:rPr>
              <a:t> </a:t>
            </a:r>
            <a:r>
              <a:rPr lang="fr-FR" sz="1400" dirty="0" err="1">
                <a:solidFill>
                  <a:schemeClr val="tx1"/>
                </a:solidFill>
              </a:rPr>
              <a:t>orientadas</a:t>
            </a:r>
            <a:r>
              <a:rPr lang="fr-FR" sz="1400" dirty="0">
                <a:solidFill>
                  <a:schemeClr val="tx1"/>
                </a:solidFill>
              </a:rPr>
              <a:t> al sur. </a:t>
            </a:r>
            <a:r>
              <a:rPr lang="fr-FR" sz="1400" dirty="0" err="1">
                <a:solidFill>
                  <a:schemeClr val="tx1"/>
                </a:solidFill>
              </a:rPr>
              <a:t>Dispone</a:t>
            </a:r>
            <a:r>
              <a:rPr lang="fr-FR" sz="1400" dirty="0">
                <a:solidFill>
                  <a:schemeClr val="tx1"/>
                </a:solidFill>
              </a:rPr>
              <a:t> de dos </a:t>
            </a:r>
            <a:r>
              <a:rPr lang="fr-FR" sz="1400" dirty="0" err="1">
                <a:solidFill>
                  <a:schemeClr val="tx1"/>
                </a:solidFill>
              </a:rPr>
              <a:t>fachadas</a:t>
            </a:r>
            <a:r>
              <a:rPr lang="fr-FR" sz="1400" dirty="0">
                <a:solidFill>
                  <a:schemeClr val="tx1"/>
                </a:solidFill>
              </a:rPr>
              <a:t>. La principal </a:t>
            </a:r>
            <a:r>
              <a:rPr lang="fr-FR" sz="1400" dirty="0" err="1">
                <a:solidFill>
                  <a:schemeClr val="tx1"/>
                </a:solidFill>
              </a:rPr>
              <a:t>tiene</a:t>
            </a:r>
            <a:r>
              <a:rPr lang="fr-FR" sz="1400" dirty="0">
                <a:solidFill>
                  <a:schemeClr val="tx1"/>
                </a:solidFill>
              </a:rPr>
              <a:t> </a:t>
            </a:r>
            <a:r>
              <a:rPr lang="fr-FR" sz="1400" dirty="0" err="1">
                <a:solidFill>
                  <a:schemeClr val="tx1"/>
                </a:solidFill>
              </a:rPr>
              <a:t>una</a:t>
            </a:r>
            <a:r>
              <a:rPr lang="fr-FR" sz="1400" dirty="0">
                <a:solidFill>
                  <a:schemeClr val="tx1"/>
                </a:solidFill>
              </a:rPr>
              <a:t> </a:t>
            </a:r>
            <a:r>
              <a:rPr lang="fr-FR" sz="1400" dirty="0" err="1">
                <a:solidFill>
                  <a:schemeClr val="tx1"/>
                </a:solidFill>
              </a:rPr>
              <a:t>puerta</a:t>
            </a:r>
            <a:r>
              <a:rPr lang="fr-FR" sz="1400" dirty="0">
                <a:solidFill>
                  <a:schemeClr val="tx1"/>
                </a:solidFill>
              </a:rPr>
              <a:t> en su </a:t>
            </a:r>
            <a:r>
              <a:rPr lang="fr-FR" sz="1400" dirty="0" err="1">
                <a:solidFill>
                  <a:schemeClr val="tx1"/>
                </a:solidFill>
              </a:rPr>
              <a:t>lado</a:t>
            </a:r>
            <a:r>
              <a:rPr lang="fr-FR" sz="1400" dirty="0">
                <a:solidFill>
                  <a:schemeClr val="tx1"/>
                </a:solidFill>
              </a:rPr>
              <a:t> </a:t>
            </a:r>
            <a:r>
              <a:rPr lang="fr-FR" sz="1400" dirty="0" err="1">
                <a:solidFill>
                  <a:schemeClr val="tx1"/>
                </a:solidFill>
              </a:rPr>
              <a:t>izquierdo</a:t>
            </a:r>
            <a:r>
              <a:rPr lang="fr-FR" sz="1400" dirty="0">
                <a:solidFill>
                  <a:schemeClr val="tx1"/>
                </a:solidFill>
              </a:rPr>
              <a:t>, </a:t>
            </a:r>
            <a:r>
              <a:rPr lang="fr-FR" sz="1400" dirty="0" err="1">
                <a:solidFill>
                  <a:schemeClr val="tx1"/>
                </a:solidFill>
              </a:rPr>
              <a:t>una</a:t>
            </a:r>
            <a:r>
              <a:rPr lang="fr-FR" sz="1400" dirty="0">
                <a:solidFill>
                  <a:schemeClr val="tx1"/>
                </a:solidFill>
              </a:rPr>
              <a:t> </a:t>
            </a:r>
            <a:r>
              <a:rPr lang="fr-FR" sz="1400" dirty="0" err="1">
                <a:solidFill>
                  <a:schemeClr val="tx1"/>
                </a:solidFill>
              </a:rPr>
              <a:t>ventana</a:t>
            </a:r>
            <a:r>
              <a:rPr lang="fr-FR" sz="1400" dirty="0">
                <a:solidFill>
                  <a:schemeClr val="tx1"/>
                </a:solidFill>
              </a:rPr>
              <a:t> a la </a:t>
            </a:r>
            <a:r>
              <a:rPr lang="fr-FR" sz="1400" dirty="0" err="1">
                <a:solidFill>
                  <a:schemeClr val="tx1"/>
                </a:solidFill>
              </a:rPr>
              <a:t>derecha</a:t>
            </a:r>
            <a:r>
              <a:rPr lang="fr-FR" sz="1400" dirty="0">
                <a:solidFill>
                  <a:schemeClr val="tx1"/>
                </a:solidFill>
              </a:rPr>
              <a:t> y en </a:t>
            </a:r>
            <a:r>
              <a:rPr lang="fr-FR" sz="1400" dirty="0" err="1">
                <a:solidFill>
                  <a:schemeClr val="tx1"/>
                </a:solidFill>
              </a:rPr>
              <a:t>muchos</a:t>
            </a:r>
            <a:r>
              <a:rPr lang="fr-FR" sz="1400" dirty="0">
                <a:solidFill>
                  <a:schemeClr val="tx1"/>
                </a:solidFill>
              </a:rPr>
              <a:t> </a:t>
            </a:r>
            <a:r>
              <a:rPr lang="fr-FR" sz="1400" dirty="0" err="1">
                <a:solidFill>
                  <a:schemeClr val="tx1"/>
                </a:solidFill>
              </a:rPr>
              <a:t>casos</a:t>
            </a:r>
            <a:r>
              <a:rPr lang="fr-FR" sz="1400" dirty="0">
                <a:solidFill>
                  <a:schemeClr val="tx1"/>
                </a:solidFill>
              </a:rPr>
              <a:t>, un banco, </a:t>
            </a:r>
            <a:r>
              <a:rPr lang="fr-FR" sz="1400" dirty="0" err="1">
                <a:solidFill>
                  <a:schemeClr val="tx1"/>
                </a:solidFill>
              </a:rPr>
              <a:t>apoyado</a:t>
            </a:r>
            <a:r>
              <a:rPr lang="fr-FR" sz="1400" dirty="0">
                <a:solidFill>
                  <a:schemeClr val="tx1"/>
                </a:solidFill>
              </a:rPr>
              <a:t> en la </a:t>
            </a:r>
            <a:r>
              <a:rPr lang="fr-FR" sz="1400" dirty="0" err="1">
                <a:solidFill>
                  <a:schemeClr val="tx1"/>
                </a:solidFill>
              </a:rPr>
              <a:t>ventana</a:t>
            </a:r>
            <a:r>
              <a:rPr lang="fr-FR" sz="1400" dirty="0">
                <a:solidFill>
                  <a:schemeClr val="tx1"/>
                </a:solidFill>
              </a:rPr>
              <a:t> y un </a:t>
            </a:r>
            <a:r>
              <a:rPr lang="fr-FR" sz="1400" dirty="0" err="1">
                <a:solidFill>
                  <a:schemeClr val="tx1"/>
                </a:solidFill>
              </a:rPr>
              <a:t>emparrado</a:t>
            </a:r>
            <a:r>
              <a:rPr lang="fr-FR" sz="1400" dirty="0">
                <a:solidFill>
                  <a:schemeClr val="tx1"/>
                </a:solidFill>
              </a:rPr>
              <a:t>. La </a:t>
            </a:r>
            <a:r>
              <a:rPr lang="fr-FR" sz="1400" dirty="0" err="1">
                <a:solidFill>
                  <a:schemeClr val="tx1"/>
                </a:solidFill>
              </a:rPr>
              <a:t>fachada</a:t>
            </a:r>
            <a:r>
              <a:rPr lang="fr-FR" sz="1400" dirty="0">
                <a:solidFill>
                  <a:schemeClr val="tx1"/>
                </a:solidFill>
              </a:rPr>
              <a:t> </a:t>
            </a:r>
            <a:r>
              <a:rPr lang="fr-FR" sz="1400" dirty="0" err="1">
                <a:solidFill>
                  <a:schemeClr val="tx1"/>
                </a:solidFill>
              </a:rPr>
              <a:t>posterior</a:t>
            </a:r>
            <a:r>
              <a:rPr lang="fr-FR" sz="1400" dirty="0">
                <a:solidFill>
                  <a:schemeClr val="tx1"/>
                </a:solidFill>
              </a:rPr>
              <a:t> </a:t>
            </a:r>
            <a:r>
              <a:rPr lang="fr-FR" sz="1400" dirty="0" err="1">
                <a:solidFill>
                  <a:schemeClr val="tx1"/>
                </a:solidFill>
              </a:rPr>
              <a:t>también</a:t>
            </a:r>
            <a:r>
              <a:rPr lang="fr-FR" sz="1400" dirty="0">
                <a:solidFill>
                  <a:schemeClr val="tx1"/>
                </a:solidFill>
              </a:rPr>
              <a:t> </a:t>
            </a:r>
            <a:r>
              <a:rPr lang="fr-FR" sz="1400" dirty="0" err="1">
                <a:solidFill>
                  <a:schemeClr val="tx1"/>
                </a:solidFill>
              </a:rPr>
              <a:t>suele</a:t>
            </a:r>
            <a:r>
              <a:rPr lang="fr-FR" sz="1400" dirty="0">
                <a:solidFill>
                  <a:schemeClr val="tx1"/>
                </a:solidFill>
              </a:rPr>
              <a:t> </a:t>
            </a:r>
            <a:r>
              <a:rPr lang="fr-FR" sz="1400" dirty="0" err="1">
                <a:solidFill>
                  <a:schemeClr val="tx1"/>
                </a:solidFill>
              </a:rPr>
              <a:t>disponer</a:t>
            </a:r>
            <a:r>
              <a:rPr lang="fr-FR" sz="1400" dirty="0">
                <a:solidFill>
                  <a:schemeClr val="tx1"/>
                </a:solidFill>
              </a:rPr>
              <a:t> de </a:t>
            </a:r>
            <a:r>
              <a:rPr lang="fr-FR" sz="1400" dirty="0" err="1">
                <a:solidFill>
                  <a:schemeClr val="tx1"/>
                </a:solidFill>
              </a:rPr>
              <a:t>una</a:t>
            </a:r>
            <a:r>
              <a:rPr lang="fr-FR" sz="1400" dirty="0">
                <a:solidFill>
                  <a:schemeClr val="tx1"/>
                </a:solidFill>
              </a:rPr>
              <a:t> </a:t>
            </a:r>
            <a:r>
              <a:rPr lang="fr-FR" sz="1400" dirty="0" err="1">
                <a:solidFill>
                  <a:schemeClr val="tx1"/>
                </a:solidFill>
              </a:rPr>
              <a:t>puerta</a:t>
            </a:r>
            <a:r>
              <a:rPr lang="fr-FR" sz="1400" dirty="0">
                <a:solidFill>
                  <a:schemeClr val="tx1"/>
                </a:solidFill>
              </a:rPr>
              <a:t> de </a:t>
            </a:r>
            <a:r>
              <a:rPr lang="fr-FR" sz="1400" dirty="0" err="1">
                <a:solidFill>
                  <a:schemeClr val="tx1"/>
                </a:solidFill>
              </a:rPr>
              <a:t>acceso</a:t>
            </a:r>
            <a:r>
              <a:rPr lang="fr-FR" sz="1400" dirty="0">
                <a:solidFill>
                  <a:schemeClr val="tx1"/>
                </a:solidFill>
              </a:rPr>
              <a:t>. Las </a:t>
            </a:r>
            <a:r>
              <a:rPr lang="fr-FR" sz="1400" dirty="0" err="1">
                <a:solidFill>
                  <a:schemeClr val="tx1"/>
                </a:solidFill>
              </a:rPr>
              <a:t>barracas</a:t>
            </a:r>
            <a:r>
              <a:rPr lang="fr-FR" sz="1400" dirty="0">
                <a:solidFill>
                  <a:schemeClr val="tx1"/>
                </a:solidFill>
              </a:rPr>
              <a:t> son un </a:t>
            </a:r>
            <a:r>
              <a:rPr lang="fr-FR" sz="1400" dirty="0" err="1">
                <a:solidFill>
                  <a:schemeClr val="tx1"/>
                </a:solidFill>
              </a:rPr>
              <a:t>excelente</a:t>
            </a:r>
            <a:r>
              <a:rPr lang="fr-FR" sz="1400" dirty="0">
                <a:solidFill>
                  <a:schemeClr val="tx1"/>
                </a:solidFill>
              </a:rPr>
              <a:t> </a:t>
            </a:r>
            <a:r>
              <a:rPr lang="fr-FR" sz="1400" dirty="0" err="1">
                <a:solidFill>
                  <a:schemeClr val="tx1"/>
                </a:solidFill>
              </a:rPr>
              <a:t>ejemplo</a:t>
            </a:r>
            <a:r>
              <a:rPr lang="fr-FR" sz="1400" dirty="0">
                <a:solidFill>
                  <a:schemeClr val="tx1"/>
                </a:solidFill>
              </a:rPr>
              <a:t> de </a:t>
            </a:r>
            <a:r>
              <a:rPr lang="fr-FR" sz="1400" dirty="0" err="1">
                <a:solidFill>
                  <a:schemeClr val="tx1"/>
                </a:solidFill>
              </a:rPr>
              <a:t>arquitectura</a:t>
            </a:r>
            <a:r>
              <a:rPr lang="fr-FR" sz="1400" dirty="0">
                <a:solidFill>
                  <a:schemeClr val="tx1"/>
                </a:solidFill>
              </a:rPr>
              <a:t> </a:t>
            </a:r>
            <a:r>
              <a:rPr lang="fr-FR" sz="1400" dirty="0" err="1">
                <a:solidFill>
                  <a:schemeClr val="tx1"/>
                </a:solidFill>
              </a:rPr>
              <a:t>popular</a:t>
            </a:r>
            <a:r>
              <a:rPr lang="fr-FR" sz="1400" dirty="0">
                <a:solidFill>
                  <a:schemeClr val="tx1"/>
                </a:solidFill>
              </a:rPr>
              <a:t>. </a:t>
            </a:r>
            <a:r>
              <a:rPr lang="fr-FR" sz="1400" dirty="0" err="1">
                <a:solidFill>
                  <a:schemeClr val="tx1"/>
                </a:solidFill>
              </a:rPr>
              <a:t>Mucho</a:t>
            </a:r>
            <a:r>
              <a:rPr lang="fr-FR" sz="1400" dirty="0">
                <a:solidFill>
                  <a:schemeClr val="tx1"/>
                </a:solidFill>
              </a:rPr>
              <a:t> antes de que se </a:t>
            </a:r>
            <a:r>
              <a:rPr lang="fr-FR" sz="1400" dirty="0" err="1">
                <a:solidFill>
                  <a:schemeClr val="tx1"/>
                </a:solidFill>
              </a:rPr>
              <a:t>hablará</a:t>
            </a:r>
            <a:r>
              <a:rPr lang="fr-FR" sz="1400" dirty="0">
                <a:solidFill>
                  <a:schemeClr val="tx1"/>
                </a:solidFill>
              </a:rPr>
              <a:t> de </a:t>
            </a:r>
            <a:r>
              <a:rPr lang="fr-FR" sz="1400" dirty="0" err="1">
                <a:solidFill>
                  <a:schemeClr val="tx1"/>
                </a:solidFill>
              </a:rPr>
              <a:t>arquitectura</a:t>
            </a:r>
            <a:r>
              <a:rPr lang="fr-FR" sz="1400" dirty="0">
                <a:solidFill>
                  <a:schemeClr val="tx1"/>
                </a:solidFill>
              </a:rPr>
              <a:t> </a:t>
            </a:r>
            <a:r>
              <a:rPr lang="fr-FR" sz="1400" dirty="0" err="1">
                <a:solidFill>
                  <a:schemeClr val="tx1"/>
                </a:solidFill>
              </a:rPr>
              <a:t>ecológica</a:t>
            </a:r>
            <a:r>
              <a:rPr lang="fr-FR" sz="1400" dirty="0">
                <a:solidFill>
                  <a:schemeClr val="tx1"/>
                </a:solidFill>
              </a:rPr>
              <a:t>, </a:t>
            </a:r>
            <a:r>
              <a:rPr lang="fr-FR" sz="1400" dirty="0" err="1">
                <a:solidFill>
                  <a:schemeClr val="tx1"/>
                </a:solidFill>
              </a:rPr>
              <a:t>bioclimática</a:t>
            </a:r>
            <a:r>
              <a:rPr lang="fr-FR" sz="1400" dirty="0">
                <a:solidFill>
                  <a:schemeClr val="tx1"/>
                </a:solidFill>
              </a:rPr>
              <a:t> y </a:t>
            </a:r>
            <a:r>
              <a:rPr lang="fr-FR" sz="1400" dirty="0" err="1">
                <a:solidFill>
                  <a:schemeClr val="tx1"/>
                </a:solidFill>
              </a:rPr>
              <a:t>sostenible</a:t>
            </a:r>
            <a:r>
              <a:rPr lang="fr-FR" sz="1400" dirty="0">
                <a:solidFill>
                  <a:schemeClr val="tx1"/>
                </a:solidFill>
              </a:rPr>
              <a:t>, las </a:t>
            </a:r>
            <a:r>
              <a:rPr lang="fr-FR" sz="1400" dirty="0" err="1">
                <a:solidFill>
                  <a:schemeClr val="tx1"/>
                </a:solidFill>
              </a:rPr>
              <a:t>barracas</a:t>
            </a:r>
            <a:r>
              <a:rPr lang="fr-FR" sz="1400" dirty="0">
                <a:solidFill>
                  <a:schemeClr val="tx1"/>
                </a:solidFill>
              </a:rPr>
              <a:t> </a:t>
            </a:r>
            <a:r>
              <a:rPr lang="fr-FR" sz="1400" dirty="0" err="1">
                <a:solidFill>
                  <a:schemeClr val="tx1"/>
                </a:solidFill>
              </a:rPr>
              <a:t>ya</a:t>
            </a:r>
            <a:r>
              <a:rPr lang="fr-FR" sz="1400" dirty="0">
                <a:solidFill>
                  <a:schemeClr val="tx1"/>
                </a:solidFill>
              </a:rPr>
              <a:t> </a:t>
            </a:r>
            <a:r>
              <a:rPr lang="fr-FR" sz="1400" dirty="0" err="1">
                <a:solidFill>
                  <a:schemeClr val="tx1"/>
                </a:solidFill>
              </a:rPr>
              <a:t>utilizaban</a:t>
            </a:r>
            <a:r>
              <a:rPr lang="fr-FR" sz="1400" dirty="0">
                <a:solidFill>
                  <a:schemeClr val="tx1"/>
                </a:solidFill>
              </a:rPr>
              <a:t> </a:t>
            </a:r>
            <a:r>
              <a:rPr lang="fr-FR" sz="1400" dirty="0" err="1">
                <a:solidFill>
                  <a:schemeClr val="tx1"/>
                </a:solidFill>
              </a:rPr>
              <a:t>materiales</a:t>
            </a:r>
            <a:r>
              <a:rPr lang="fr-FR" sz="1400" dirty="0">
                <a:solidFill>
                  <a:schemeClr val="tx1"/>
                </a:solidFill>
              </a:rPr>
              <a:t> para su </a:t>
            </a:r>
            <a:r>
              <a:rPr lang="fr-FR" sz="1400" dirty="0" err="1">
                <a:solidFill>
                  <a:schemeClr val="tx1"/>
                </a:solidFill>
              </a:rPr>
              <a:t>realización</a:t>
            </a:r>
            <a:r>
              <a:rPr lang="fr-FR" sz="1400" dirty="0">
                <a:solidFill>
                  <a:schemeClr val="tx1"/>
                </a:solidFill>
              </a:rPr>
              <a:t> de la zona, su </a:t>
            </a:r>
            <a:r>
              <a:rPr lang="fr-FR" sz="1400" dirty="0" err="1">
                <a:solidFill>
                  <a:schemeClr val="tx1"/>
                </a:solidFill>
              </a:rPr>
              <a:t>climatización</a:t>
            </a:r>
            <a:r>
              <a:rPr lang="fr-FR" sz="1400" dirty="0">
                <a:solidFill>
                  <a:schemeClr val="tx1"/>
                </a:solidFill>
              </a:rPr>
              <a:t> </a:t>
            </a:r>
            <a:r>
              <a:rPr lang="fr-FR" sz="1400" dirty="0" err="1">
                <a:solidFill>
                  <a:schemeClr val="tx1"/>
                </a:solidFill>
              </a:rPr>
              <a:t>era</a:t>
            </a:r>
            <a:r>
              <a:rPr lang="fr-FR" sz="1400" dirty="0">
                <a:solidFill>
                  <a:schemeClr val="tx1"/>
                </a:solidFill>
              </a:rPr>
              <a:t> </a:t>
            </a:r>
            <a:r>
              <a:rPr lang="fr-FR" sz="1400" dirty="0" err="1">
                <a:solidFill>
                  <a:schemeClr val="tx1"/>
                </a:solidFill>
              </a:rPr>
              <a:t>sustentable</a:t>
            </a:r>
            <a:r>
              <a:rPr lang="fr-FR" sz="1400" dirty="0">
                <a:solidFill>
                  <a:schemeClr val="tx1"/>
                </a:solidFill>
              </a:rPr>
              <a:t> y la </a:t>
            </a:r>
            <a:r>
              <a:rPr lang="fr-FR" sz="1400" dirty="0" err="1">
                <a:solidFill>
                  <a:schemeClr val="tx1"/>
                </a:solidFill>
              </a:rPr>
              <a:t>utilización</a:t>
            </a:r>
            <a:r>
              <a:rPr lang="fr-FR" sz="1400" dirty="0">
                <a:solidFill>
                  <a:schemeClr val="tx1"/>
                </a:solidFill>
              </a:rPr>
              <a:t> </a:t>
            </a:r>
            <a:r>
              <a:rPr lang="fr-FR" sz="1400" dirty="0" err="1">
                <a:solidFill>
                  <a:schemeClr val="tx1"/>
                </a:solidFill>
              </a:rPr>
              <a:t>del</a:t>
            </a:r>
            <a:r>
              <a:rPr lang="fr-FR" sz="1400" dirty="0">
                <a:solidFill>
                  <a:schemeClr val="tx1"/>
                </a:solidFill>
              </a:rPr>
              <a:t> </a:t>
            </a:r>
            <a:r>
              <a:rPr lang="fr-FR" sz="1400" dirty="0" err="1">
                <a:solidFill>
                  <a:schemeClr val="tx1"/>
                </a:solidFill>
              </a:rPr>
              <a:t>espacio</a:t>
            </a:r>
            <a:r>
              <a:rPr lang="fr-FR" sz="1400" dirty="0">
                <a:solidFill>
                  <a:schemeClr val="tx1"/>
                </a:solidFill>
              </a:rPr>
              <a:t> </a:t>
            </a:r>
            <a:r>
              <a:rPr lang="fr-FR" sz="1400" dirty="0" err="1">
                <a:solidFill>
                  <a:schemeClr val="tx1"/>
                </a:solidFill>
              </a:rPr>
              <a:t>era</a:t>
            </a:r>
            <a:r>
              <a:rPr lang="fr-FR" sz="1400" dirty="0">
                <a:solidFill>
                  <a:schemeClr val="tx1"/>
                </a:solidFill>
              </a:rPr>
              <a:t> </a:t>
            </a:r>
            <a:r>
              <a:rPr lang="fr-FR" sz="1400" dirty="0" err="1">
                <a:solidFill>
                  <a:schemeClr val="tx1"/>
                </a:solidFill>
              </a:rPr>
              <a:t>funcional</a:t>
            </a:r>
            <a:r>
              <a:rPr lang="fr-FR" sz="1400" dirty="0">
                <a:solidFill>
                  <a:schemeClr val="tx1"/>
                </a:solidFill>
              </a:rPr>
              <a:t>. </a:t>
            </a:r>
            <a:r>
              <a:rPr lang="fr-FR" sz="1400" dirty="0" err="1">
                <a:solidFill>
                  <a:schemeClr val="tx1"/>
                </a:solidFill>
              </a:rPr>
              <a:t>Barracas</a:t>
            </a:r>
            <a:r>
              <a:rPr lang="fr-FR" sz="1400" dirty="0">
                <a:solidFill>
                  <a:schemeClr val="tx1"/>
                </a:solidFill>
              </a:rPr>
              <a:t> en la </a:t>
            </a:r>
            <a:r>
              <a:rPr lang="fr-FR" sz="1400" dirty="0" err="1">
                <a:solidFill>
                  <a:schemeClr val="tx1"/>
                </a:solidFill>
              </a:rPr>
              <a:t>actualidad</a:t>
            </a:r>
            <a:r>
              <a:rPr lang="fr-FR" sz="1400" dirty="0">
                <a:solidFill>
                  <a:schemeClr val="tx1"/>
                </a:solidFill>
              </a:rPr>
              <a:t> en </a:t>
            </a:r>
            <a:r>
              <a:rPr lang="fr-FR" sz="1400" dirty="0" err="1">
                <a:solidFill>
                  <a:schemeClr val="tx1"/>
                </a:solidFill>
              </a:rPr>
              <a:t>decadencia</a:t>
            </a:r>
            <a:r>
              <a:rPr lang="fr-FR" sz="1400" dirty="0">
                <a:solidFill>
                  <a:schemeClr val="tx1"/>
                </a:solidFill>
              </a:rPr>
              <a:t>, </a:t>
            </a:r>
            <a:r>
              <a:rPr lang="fr-FR" sz="1400" dirty="0" err="1">
                <a:solidFill>
                  <a:schemeClr val="tx1"/>
                </a:solidFill>
              </a:rPr>
              <a:t>pero</a:t>
            </a:r>
            <a:r>
              <a:rPr lang="fr-FR" sz="1400" dirty="0">
                <a:solidFill>
                  <a:schemeClr val="tx1"/>
                </a:solidFill>
              </a:rPr>
              <a:t> un </a:t>
            </a:r>
            <a:r>
              <a:rPr lang="fr-FR" sz="1400" dirty="0" err="1">
                <a:solidFill>
                  <a:schemeClr val="tx1"/>
                </a:solidFill>
              </a:rPr>
              <a:t>tipo</a:t>
            </a:r>
            <a:r>
              <a:rPr lang="fr-FR" sz="1400" dirty="0">
                <a:solidFill>
                  <a:schemeClr val="tx1"/>
                </a:solidFill>
              </a:rPr>
              <a:t> de </a:t>
            </a:r>
            <a:r>
              <a:rPr lang="fr-FR" sz="1400" dirty="0" err="1">
                <a:solidFill>
                  <a:schemeClr val="tx1"/>
                </a:solidFill>
              </a:rPr>
              <a:t>edificación</a:t>
            </a:r>
            <a:r>
              <a:rPr lang="fr-FR" sz="1400" dirty="0">
                <a:solidFill>
                  <a:schemeClr val="tx1"/>
                </a:solidFill>
              </a:rPr>
              <a:t> </a:t>
            </a:r>
            <a:r>
              <a:rPr lang="fr-FR" sz="1400" dirty="0" err="1">
                <a:solidFill>
                  <a:schemeClr val="tx1"/>
                </a:solidFill>
              </a:rPr>
              <a:t>recuperable</a:t>
            </a:r>
            <a:r>
              <a:rPr lang="fr-FR" sz="1400" dirty="0">
                <a:solidFill>
                  <a:schemeClr val="tx1"/>
                </a:solidFill>
              </a:rPr>
              <a:t>.</a:t>
            </a:r>
          </a:p>
          <a:p>
            <a:pPr marL="0" indent="0">
              <a:lnSpc>
                <a:spcPct val="90000"/>
              </a:lnSpc>
              <a:buNone/>
            </a:pPr>
            <a:endParaRPr lang="fr-FR" sz="700" dirty="0"/>
          </a:p>
        </p:txBody>
      </p:sp>
    </p:spTree>
    <p:extLst>
      <p:ext uri="{BB962C8B-B14F-4D97-AF65-F5344CB8AC3E}">
        <p14:creationId xmlns:p14="http://schemas.microsoft.com/office/powerpoint/2010/main" val="223050344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8032" y="337347"/>
            <a:ext cx="5125817" cy="5924730"/>
          </a:xfrm>
        </p:spPr>
        <p:txBody>
          <a:bodyPr>
            <a:normAutofit fontScale="92500" lnSpcReduction="20000"/>
          </a:bodyPr>
          <a:lstStyle/>
          <a:p>
            <a:pPr marL="0" indent="0">
              <a:lnSpc>
                <a:spcPct val="90000"/>
              </a:lnSpc>
              <a:buNone/>
            </a:pPr>
            <a:endParaRPr lang="fr-FR" sz="1100" dirty="0"/>
          </a:p>
          <a:p>
            <a:pPr marL="0" indent="0">
              <a:lnSpc>
                <a:spcPct val="90000"/>
              </a:lnSpc>
              <a:buNone/>
            </a:pPr>
            <a:endParaRPr lang="fr-FR" sz="1100" dirty="0"/>
          </a:p>
          <a:p>
            <a:pPr marL="0" indent="0">
              <a:lnSpc>
                <a:spcPct val="90000"/>
              </a:lnSpc>
              <a:buNone/>
            </a:pPr>
            <a:endParaRPr lang="fr-FR" sz="1900" dirty="0">
              <a:latin typeface="Consolas" panose="020B0609020204030204" pitchFamily="49" charset="0"/>
            </a:endParaRPr>
          </a:p>
          <a:p>
            <a:pPr marL="0" indent="0">
              <a:lnSpc>
                <a:spcPct val="90000"/>
              </a:lnSpc>
              <a:buNone/>
            </a:pPr>
            <a:r>
              <a:rPr lang="fr-FR" sz="1900" dirty="0">
                <a:latin typeface="Consolas" panose="020B0609020204030204" pitchFamily="49" charset="0"/>
              </a:rPr>
              <a:t>La </a:t>
            </a:r>
            <a:r>
              <a:rPr lang="fr-FR" sz="1900" dirty="0" err="1">
                <a:latin typeface="Consolas" panose="020B0609020204030204" pitchFamily="49" charset="0"/>
              </a:rPr>
              <a:t>cubierta</a:t>
            </a:r>
            <a:r>
              <a:rPr lang="fr-FR" sz="1900" dirty="0">
                <a:latin typeface="Consolas" panose="020B0609020204030204" pitchFamily="49" charset="0"/>
              </a:rPr>
              <a:t> es </a:t>
            </a:r>
            <a:r>
              <a:rPr lang="fr-FR" sz="1900" dirty="0" err="1">
                <a:latin typeface="Consolas" panose="020B0609020204030204" pitchFamily="49" charset="0"/>
              </a:rPr>
              <a:t>triangular</a:t>
            </a:r>
            <a:r>
              <a:rPr lang="fr-FR" sz="1900" dirty="0">
                <a:latin typeface="Consolas" panose="020B0609020204030204" pitchFamily="49" charset="0"/>
              </a:rPr>
              <a:t>, a dos </a:t>
            </a:r>
            <a:r>
              <a:rPr lang="fr-FR" sz="1900" dirty="0" err="1">
                <a:latin typeface="Consolas" panose="020B0609020204030204" pitchFamily="49" charset="0"/>
              </a:rPr>
              <a:t>aguas</a:t>
            </a:r>
            <a:r>
              <a:rPr lang="fr-FR" sz="1900" dirty="0">
                <a:latin typeface="Consolas" panose="020B0609020204030204" pitchFamily="49" charset="0"/>
              </a:rPr>
              <a:t>, con </a:t>
            </a:r>
            <a:r>
              <a:rPr lang="fr-FR" sz="1900" dirty="0" err="1">
                <a:latin typeface="Consolas" panose="020B0609020204030204" pitchFamily="49" charset="0"/>
              </a:rPr>
              <a:t>una</a:t>
            </a:r>
            <a:r>
              <a:rPr lang="fr-FR" sz="1900" dirty="0">
                <a:latin typeface="Consolas" panose="020B0609020204030204" pitchFamily="49" charset="0"/>
              </a:rPr>
              <a:t> notable </a:t>
            </a:r>
            <a:r>
              <a:rPr lang="fr-FR" sz="1900" dirty="0" err="1">
                <a:latin typeface="Consolas" panose="020B0609020204030204" pitchFamily="49" charset="0"/>
              </a:rPr>
              <a:t>inclinación</a:t>
            </a:r>
            <a:r>
              <a:rPr lang="fr-FR" sz="1900" dirty="0">
                <a:latin typeface="Consolas" panose="020B0609020204030204" pitchFamily="49" charset="0"/>
              </a:rPr>
              <a:t>, lo que le </a:t>
            </a:r>
            <a:r>
              <a:rPr lang="fr-FR" sz="1900" dirty="0" err="1">
                <a:latin typeface="Consolas" panose="020B0609020204030204" pitchFamily="49" charset="0"/>
              </a:rPr>
              <a:t>permite</a:t>
            </a:r>
            <a:r>
              <a:rPr lang="fr-FR" sz="1900" dirty="0">
                <a:latin typeface="Consolas" panose="020B0609020204030204" pitchFamily="49" charset="0"/>
              </a:rPr>
              <a:t> un </a:t>
            </a:r>
            <a:r>
              <a:rPr lang="fr-FR" sz="1900" dirty="0" err="1">
                <a:latin typeface="Consolas" panose="020B0609020204030204" pitchFamily="49" charset="0"/>
              </a:rPr>
              <a:t>fácil</a:t>
            </a:r>
            <a:r>
              <a:rPr lang="fr-FR" sz="1900" dirty="0">
                <a:latin typeface="Consolas" panose="020B0609020204030204" pitchFamily="49" charset="0"/>
              </a:rPr>
              <a:t> y </a:t>
            </a:r>
            <a:r>
              <a:rPr lang="fr-FR" sz="1900" dirty="0" err="1">
                <a:latin typeface="Consolas" panose="020B0609020204030204" pitchFamily="49" charset="0"/>
              </a:rPr>
              <a:t>rápido</a:t>
            </a:r>
            <a:r>
              <a:rPr lang="fr-FR" sz="1900" dirty="0">
                <a:latin typeface="Consolas" panose="020B0609020204030204" pitchFamily="49" charset="0"/>
              </a:rPr>
              <a:t> </a:t>
            </a:r>
            <a:r>
              <a:rPr lang="fr-FR" sz="1900" dirty="0" err="1">
                <a:latin typeface="Consolas" panose="020B0609020204030204" pitchFamily="49" charset="0"/>
              </a:rPr>
              <a:t>desagüe</a:t>
            </a:r>
            <a:r>
              <a:rPr lang="fr-FR" sz="1900" dirty="0">
                <a:latin typeface="Consolas" panose="020B0609020204030204" pitchFamily="49" charset="0"/>
              </a:rPr>
              <a:t> y el </a:t>
            </a:r>
            <a:r>
              <a:rPr lang="fr-FR" sz="1900" dirty="0" err="1">
                <a:latin typeface="Consolas" panose="020B0609020204030204" pitchFamily="49" charset="0"/>
              </a:rPr>
              <a:t>interior</a:t>
            </a:r>
            <a:r>
              <a:rPr lang="fr-FR" sz="1900" dirty="0">
                <a:latin typeface="Consolas" panose="020B0609020204030204" pitchFamily="49" charset="0"/>
              </a:rPr>
              <a:t> de </a:t>
            </a:r>
            <a:r>
              <a:rPr lang="fr-FR" sz="1900" dirty="0" err="1">
                <a:latin typeface="Consolas" panose="020B0609020204030204" pitchFamily="49" charset="0"/>
              </a:rPr>
              <a:t>una</a:t>
            </a:r>
            <a:r>
              <a:rPr lang="fr-FR" sz="1900" dirty="0">
                <a:latin typeface="Consolas" panose="020B0609020204030204" pitchFamily="49" charset="0"/>
              </a:rPr>
              <a:t> </a:t>
            </a:r>
            <a:r>
              <a:rPr lang="fr-FR" sz="1900" dirty="0" err="1">
                <a:latin typeface="Consolas" panose="020B0609020204030204" pitchFamily="49" charset="0"/>
              </a:rPr>
              <a:t>barraca</a:t>
            </a:r>
            <a:r>
              <a:rPr lang="fr-FR" sz="1900" dirty="0">
                <a:latin typeface="Consolas" panose="020B0609020204030204" pitchFamily="49" charset="0"/>
              </a:rPr>
              <a:t> </a:t>
            </a:r>
            <a:r>
              <a:rPr lang="fr-FR" sz="1900" dirty="0" err="1">
                <a:latin typeface="Consolas" panose="020B0609020204030204" pitchFamily="49" charset="0"/>
              </a:rPr>
              <a:t>constaría</a:t>
            </a:r>
            <a:r>
              <a:rPr lang="fr-FR" sz="1900" dirty="0">
                <a:latin typeface="Consolas" panose="020B0609020204030204" pitchFamily="49" charset="0"/>
              </a:rPr>
              <a:t> las </a:t>
            </a:r>
            <a:r>
              <a:rPr lang="fr-FR" sz="1900" dirty="0" err="1">
                <a:latin typeface="Consolas" panose="020B0609020204030204" pitchFamily="49" charset="0"/>
              </a:rPr>
              <a:t>siguientes</a:t>
            </a:r>
            <a:r>
              <a:rPr lang="fr-FR" sz="1900" dirty="0">
                <a:latin typeface="Consolas" panose="020B0609020204030204" pitchFamily="49" charset="0"/>
              </a:rPr>
              <a:t> estancias o </a:t>
            </a:r>
            <a:r>
              <a:rPr lang="fr-FR" sz="1900" dirty="0" err="1">
                <a:latin typeface="Consolas" panose="020B0609020204030204" pitchFamily="49" charset="0"/>
              </a:rPr>
              <a:t>áreas</a:t>
            </a:r>
            <a:r>
              <a:rPr lang="fr-FR" sz="1900" dirty="0">
                <a:latin typeface="Consolas" panose="020B0609020204030204" pitchFamily="49" charset="0"/>
              </a:rPr>
              <a:t>:</a:t>
            </a:r>
          </a:p>
          <a:p>
            <a:pPr lvl="0">
              <a:lnSpc>
                <a:spcPct val="90000"/>
              </a:lnSpc>
            </a:pPr>
            <a:r>
              <a:rPr lang="fr-FR" sz="1900" dirty="0">
                <a:latin typeface="Consolas" panose="020B0609020204030204" pitchFamily="49" charset="0"/>
              </a:rPr>
              <a:t>2 </a:t>
            </a:r>
            <a:r>
              <a:rPr lang="fr-FR" sz="1900" dirty="0" err="1">
                <a:latin typeface="Consolas" panose="020B0609020204030204" pitchFamily="49" charset="0"/>
              </a:rPr>
              <a:t>dormitorios</a:t>
            </a:r>
            <a:r>
              <a:rPr lang="fr-FR" sz="1900" dirty="0">
                <a:latin typeface="Consolas" panose="020B0609020204030204" pitchFamily="49" charset="0"/>
              </a:rPr>
              <a:t>, </a:t>
            </a:r>
            <a:r>
              <a:rPr lang="fr-FR" sz="1900" dirty="0" err="1">
                <a:latin typeface="Consolas" panose="020B0609020204030204" pitchFamily="49" charset="0"/>
              </a:rPr>
              <a:t>por</a:t>
            </a:r>
            <a:r>
              <a:rPr lang="fr-FR" sz="1900" dirty="0">
                <a:latin typeface="Consolas" panose="020B0609020204030204" pitchFamily="49" charset="0"/>
              </a:rPr>
              <a:t> lo </a:t>
            </a:r>
            <a:r>
              <a:rPr lang="fr-FR" sz="1900" dirty="0" err="1">
                <a:latin typeface="Consolas" panose="020B0609020204030204" pitchFamily="49" charset="0"/>
              </a:rPr>
              <a:t>general</a:t>
            </a:r>
            <a:r>
              <a:rPr lang="fr-FR" sz="1900" dirty="0">
                <a:latin typeface="Consolas" panose="020B0609020204030204" pitchFamily="49" charset="0"/>
              </a:rPr>
              <a:t> </a:t>
            </a:r>
            <a:r>
              <a:rPr lang="fr-FR" sz="1900" dirty="0" err="1">
                <a:latin typeface="Consolas" panose="020B0609020204030204" pitchFamily="49" charset="0"/>
              </a:rPr>
              <a:t>uno</a:t>
            </a:r>
            <a:r>
              <a:rPr lang="fr-FR" sz="1900" dirty="0">
                <a:latin typeface="Consolas" panose="020B0609020204030204" pitchFamily="49" charset="0"/>
              </a:rPr>
              <a:t> en la planta </a:t>
            </a:r>
            <a:r>
              <a:rPr lang="fr-FR" sz="1900" dirty="0" err="1">
                <a:latin typeface="Consolas" panose="020B0609020204030204" pitchFamily="49" charset="0"/>
              </a:rPr>
              <a:t>baja</a:t>
            </a:r>
            <a:r>
              <a:rPr lang="fr-FR" sz="1900" dirty="0">
                <a:latin typeface="Consolas" panose="020B0609020204030204" pitchFamily="49" charset="0"/>
              </a:rPr>
              <a:t> y </a:t>
            </a:r>
            <a:r>
              <a:rPr lang="fr-FR" sz="1900" dirty="0" err="1">
                <a:latin typeface="Consolas" panose="020B0609020204030204" pitchFamily="49" charset="0"/>
              </a:rPr>
              <a:t>otro</a:t>
            </a:r>
            <a:r>
              <a:rPr lang="fr-FR" sz="1900" dirty="0">
                <a:latin typeface="Consolas" panose="020B0609020204030204" pitchFamily="49" charset="0"/>
              </a:rPr>
              <a:t> en la primera planta o </a:t>
            </a:r>
            <a:r>
              <a:rPr lang="fr-FR" sz="1900" dirty="0" err="1">
                <a:latin typeface="Consolas" panose="020B0609020204030204" pitchFamily="49" charset="0"/>
              </a:rPr>
              <a:t>guardilla</a:t>
            </a:r>
            <a:r>
              <a:rPr lang="fr-FR" sz="1900" dirty="0">
                <a:latin typeface="Consolas" panose="020B0609020204030204" pitchFamily="49" charset="0"/>
              </a:rPr>
              <a:t>.</a:t>
            </a:r>
          </a:p>
          <a:p>
            <a:pPr lvl="0">
              <a:lnSpc>
                <a:spcPct val="90000"/>
              </a:lnSpc>
            </a:pPr>
            <a:r>
              <a:rPr lang="fr-FR" sz="1900" dirty="0" err="1">
                <a:latin typeface="Consolas" panose="020B0609020204030204" pitchFamily="49" charset="0"/>
              </a:rPr>
              <a:t>Cocina</a:t>
            </a:r>
            <a:r>
              <a:rPr lang="fr-FR" sz="1900" dirty="0">
                <a:latin typeface="Consolas" panose="020B0609020204030204" pitchFamily="49" charset="0"/>
              </a:rPr>
              <a:t> </a:t>
            </a:r>
            <a:r>
              <a:rPr lang="fr-FR" sz="1900" dirty="0" err="1">
                <a:latin typeface="Consolas" panose="020B0609020204030204" pitchFamily="49" charset="0"/>
              </a:rPr>
              <a:t>comedor</a:t>
            </a:r>
            <a:r>
              <a:rPr lang="fr-FR" sz="1900" dirty="0">
                <a:latin typeface="Consolas" panose="020B0609020204030204" pitchFamily="49" charset="0"/>
              </a:rPr>
              <a:t>, </a:t>
            </a:r>
            <a:r>
              <a:rPr lang="fr-FR" sz="1900" dirty="0" err="1">
                <a:latin typeface="Consolas" panose="020B0609020204030204" pitchFamily="49" charset="0"/>
              </a:rPr>
              <a:t>aquí</a:t>
            </a:r>
            <a:r>
              <a:rPr lang="fr-FR" sz="1900" dirty="0">
                <a:latin typeface="Consolas" panose="020B0609020204030204" pitchFamily="49" charset="0"/>
              </a:rPr>
              <a:t> es </a:t>
            </a:r>
            <a:r>
              <a:rPr lang="fr-FR" sz="1900" dirty="0" err="1">
                <a:latin typeface="Consolas" panose="020B0609020204030204" pitchFamily="49" charset="0"/>
              </a:rPr>
              <a:t>donde</a:t>
            </a:r>
            <a:r>
              <a:rPr lang="fr-FR" sz="1900" dirty="0">
                <a:latin typeface="Consolas" panose="020B0609020204030204" pitchFamily="49" charset="0"/>
              </a:rPr>
              <a:t> se </a:t>
            </a:r>
            <a:r>
              <a:rPr lang="fr-FR" sz="1900" dirty="0" err="1">
                <a:latin typeface="Consolas" panose="020B0609020204030204" pitchFamily="49" charset="0"/>
              </a:rPr>
              <a:t>pasa</a:t>
            </a:r>
            <a:r>
              <a:rPr lang="fr-FR" sz="1900" dirty="0">
                <a:latin typeface="Consolas" panose="020B0609020204030204" pitchFamily="49" charset="0"/>
              </a:rPr>
              <a:t> la </a:t>
            </a:r>
            <a:r>
              <a:rPr lang="fr-FR" sz="1900" dirty="0" err="1">
                <a:latin typeface="Consolas" panose="020B0609020204030204" pitchFamily="49" charset="0"/>
              </a:rPr>
              <a:t>mayor</a:t>
            </a:r>
            <a:r>
              <a:rPr lang="fr-FR" sz="1900" dirty="0">
                <a:latin typeface="Consolas" panose="020B0609020204030204" pitchFamily="49" charset="0"/>
              </a:rPr>
              <a:t> parte </a:t>
            </a:r>
            <a:r>
              <a:rPr lang="fr-FR" sz="1900" dirty="0" err="1">
                <a:latin typeface="Consolas" panose="020B0609020204030204" pitchFamily="49" charset="0"/>
              </a:rPr>
              <a:t>del</a:t>
            </a:r>
            <a:r>
              <a:rPr lang="fr-FR" sz="1900" dirty="0">
                <a:latin typeface="Consolas" panose="020B0609020204030204" pitchFamily="49" charset="0"/>
              </a:rPr>
              <a:t> </a:t>
            </a:r>
            <a:r>
              <a:rPr lang="fr-FR" sz="1900" dirty="0" err="1">
                <a:latin typeface="Consolas" panose="020B0609020204030204" pitchFamily="49" charset="0"/>
              </a:rPr>
              <a:t>tiempo</a:t>
            </a:r>
            <a:r>
              <a:rPr lang="fr-FR" sz="1900" dirty="0">
                <a:latin typeface="Consolas" panose="020B0609020204030204" pitchFamily="49" charset="0"/>
              </a:rPr>
              <a:t> tanto </a:t>
            </a:r>
            <a:r>
              <a:rPr lang="fr-FR" sz="1900" dirty="0" err="1">
                <a:latin typeface="Consolas" panose="020B0609020204030204" pitchFamily="49" charset="0"/>
              </a:rPr>
              <a:t>cocinando</a:t>
            </a:r>
            <a:r>
              <a:rPr lang="fr-FR" sz="1900" dirty="0">
                <a:latin typeface="Consolas" panose="020B0609020204030204" pitchFamily="49" charset="0"/>
              </a:rPr>
              <a:t> </a:t>
            </a:r>
            <a:r>
              <a:rPr lang="fr-FR" sz="1900" dirty="0" err="1">
                <a:latin typeface="Consolas" panose="020B0609020204030204" pitchFamily="49" charset="0"/>
              </a:rPr>
              <a:t>como</a:t>
            </a:r>
            <a:r>
              <a:rPr lang="fr-FR" sz="1900" dirty="0">
                <a:latin typeface="Consolas" panose="020B0609020204030204" pitchFamily="49" charset="0"/>
              </a:rPr>
              <a:t> </a:t>
            </a:r>
            <a:r>
              <a:rPr lang="fr-FR" sz="1900" dirty="0" err="1">
                <a:latin typeface="Consolas" panose="020B0609020204030204" pitchFamily="49" charset="0"/>
              </a:rPr>
              <a:t>pasando</a:t>
            </a:r>
            <a:r>
              <a:rPr lang="fr-FR" sz="1900" dirty="0">
                <a:latin typeface="Consolas" panose="020B0609020204030204" pitchFamily="49" charset="0"/>
              </a:rPr>
              <a:t> el </a:t>
            </a:r>
            <a:r>
              <a:rPr lang="fr-FR" sz="1900" dirty="0" err="1">
                <a:latin typeface="Consolas" panose="020B0609020204030204" pitchFamily="49" charset="0"/>
              </a:rPr>
              <a:t>rato</a:t>
            </a:r>
            <a:r>
              <a:rPr lang="fr-FR" sz="1900" dirty="0">
                <a:latin typeface="Consolas" panose="020B0609020204030204" pitchFamily="49" charset="0"/>
              </a:rPr>
              <a:t> con la </a:t>
            </a:r>
            <a:r>
              <a:rPr lang="fr-FR" sz="1900" dirty="0" err="1">
                <a:latin typeface="Consolas" panose="020B0609020204030204" pitchFamily="49" charset="0"/>
              </a:rPr>
              <a:t>familia</a:t>
            </a:r>
            <a:r>
              <a:rPr lang="fr-FR" sz="1900" dirty="0">
                <a:latin typeface="Consolas" panose="020B0609020204030204" pitchFamily="49" charset="0"/>
              </a:rPr>
              <a:t>. Es la parte principal de la </a:t>
            </a:r>
            <a:r>
              <a:rPr lang="fr-FR" sz="1900" dirty="0" err="1">
                <a:latin typeface="Consolas" panose="020B0609020204030204" pitchFamily="49" charset="0"/>
              </a:rPr>
              <a:t>barraca</a:t>
            </a:r>
            <a:r>
              <a:rPr lang="fr-FR" sz="1900" dirty="0">
                <a:latin typeface="Consolas" panose="020B0609020204030204" pitchFamily="49" charset="0"/>
              </a:rPr>
              <a:t> y la </a:t>
            </a:r>
            <a:r>
              <a:rPr lang="fr-FR" sz="1900" dirty="0" err="1">
                <a:latin typeface="Consolas" panose="020B0609020204030204" pitchFamily="49" charset="0"/>
              </a:rPr>
              <a:t>más</a:t>
            </a:r>
            <a:r>
              <a:rPr lang="fr-FR" sz="1900" dirty="0">
                <a:latin typeface="Consolas" panose="020B0609020204030204" pitchFamily="49" charset="0"/>
              </a:rPr>
              <a:t> grande.</a:t>
            </a:r>
          </a:p>
          <a:p>
            <a:pPr lvl="0">
              <a:lnSpc>
                <a:spcPct val="90000"/>
              </a:lnSpc>
            </a:pPr>
            <a:r>
              <a:rPr lang="fr-FR" sz="1900" dirty="0" err="1">
                <a:latin typeface="Consolas" panose="020B0609020204030204" pitchFamily="49" charset="0"/>
              </a:rPr>
              <a:t>Guardilla</a:t>
            </a:r>
            <a:r>
              <a:rPr lang="fr-FR" sz="1900" dirty="0">
                <a:latin typeface="Consolas" panose="020B0609020204030204" pitchFamily="49" charset="0"/>
              </a:rPr>
              <a:t> o </a:t>
            </a:r>
            <a:r>
              <a:rPr lang="fr-FR" sz="1900" dirty="0" err="1">
                <a:latin typeface="Consolas" panose="020B0609020204030204" pitchFamily="49" charset="0"/>
              </a:rPr>
              <a:t>altillo</a:t>
            </a:r>
            <a:r>
              <a:rPr lang="fr-FR" sz="1900" dirty="0">
                <a:latin typeface="Consolas" panose="020B0609020204030204" pitchFamily="49" charset="0"/>
              </a:rPr>
              <a:t>, </a:t>
            </a:r>
            <a:r>
              <a:rPr lang="fr-FR" sz="1900" dirty="0" err="1">
                <a:latin typeface="Consolas" panose="020B0609020204030204" pitchFamily="49" charset="0"/>
              </a:rPr>
              <a:t>esta</a:t>
            </a:r>
            <a:r>
              <a:rPr lang="fr-FR" sz="1900" dirty="0">
                <a:latin typeface="Consolas" panose="020B0609020204030204" pitchFamily="49" charset="0"/>
              </a:rPr>
              <a:t> </a:t>
            </a:r>
            <a:r>
              <a:rPr lang="fr-FR" sz="1900" dirty="0" err="1">
                <a:latin typeface="Consolas" panose="020B0609020204030204" pitchFamily="49" charset="0"/>
              </a:rPr>
              <a:t>era</a:t>
            </a:r>
            <a:r>
              <a:rPr lang="fr-FR" sz="1900" dirty="0">
                <a:latin typeface="Consolas" panose="020B0609020204030204" pitchFamily="49" charset="0"/>
              </a:rPr>
              <a:t> </a:t>
            </a:r>
            <a:r>
              <a:rPr lang="fr-FR" sz="1900" dirty="0" err="1">
                <a:latin typeface="Consolas" panose="020B0609020204030204" pitchFamily="49" charset="0"/>
              </a:rPr>
              <a:t>otra</a:t>
            </a:r>
            <a:r>
              <a:rPr lang="fr-FR" sz="1900" dirty="0">
                <a:latin typeface="Consolas" panose="020B0609020204030204" pitchFamily="49" charset="0"/>
              </a:rPr>
              <a:t> parte importante de la </a:t>
            </a:r>
            <a:r>
              <a:rPr lang="fr-FR" sz="1900" dirty="0" err="1">
                <a:latin typeface="Consolas" panose="020B0609020204030204" pitchFamily="49" charset="0"/>
              </a:rPr>
              <a:t>barraca</a:t>
            </a:r>
            <a:r>
              <a:rPr lang="fr-FR" sz="1900" dirty="0">
                <a:latin typeface="Consolas" panose="020B0609020204030204" pitchFamily="49" charset="0"/>
              </a:rPr>
              <a:t> </a:t>
            </a:r>
            <a:r>
              <a:rPr lang="fr-FR" sz="1900" dirty="0" err="1">
                <a:latin typeface="Consolas" panose="020B0609020204030204" pitchFamily="49" charset="0"/>
              </a:rPr>
              <a:t>ya</a:t>
            </a:r>
            <a:r>
              <a:rPr lang="fr-FR" sz="1900" dirty="0">
                <a:latin typeface="Consolas" panose="020B0609020204030204" pitchFamily="49" charset="0"/>
              </a:rPr>
              <a:t> que </a:t>
            </a:r>
            <a:r>
              <a:rPr lang="fr-FR" sz="1900" dirty="0" err="1">
                <a:latin typeface="Consolas" panose="020B0609020204030204" pitchFamily="49" charset="0"/>
              </a:rPr>
              <a:t>aquí</a:t>
            </a:r>
            <a:r>
              <a:rPr lang="fr-FR" sz="1900" dirty="0">
                <a:latin typeface="Consolas" panose="020B0609020204030204" pitchFamily="49" charset="0"/>
              </a:rPr>
              <a:t> </a:t>
            </a:r>
            <a:r>
              <a:rPr lang="fr-FR" sz="1900" dirty="0" err="1">
                <a:latin typeface="Consolas" panose="020B0609020204030204" pitchFamily="49" charset="0"/>
              </a:rPr>
              <a:t>era</a:t>
            </a:r>
            <a:r>
              <a:rPr lang="fr-FR" sz="1900" dirty="0">
                <a:latin typeface="Consolas" panose="020B0609020204030204" pitchFamily="49" charset="0"/>
              </a:rPr>
              <a:t> </a:t>
            </a:r>
            <a:r>
              <a:rPr lang="fr-FR" sz="1900" dirty="0" err="1">
                <a:latin typeface="Consolas" panose="020B0609020204030204" pitchFamily="49" charset="0"/>
              </a:rPr>
              <a:t>donde</a:t>
            </a:r>
            <a:r>
              <a:rPr lang="fr-FR" sz="1900" dirty="0">
                <a:latin typeface="Consolas" panose="020B0609020204030204" pitchFamily="49" charset="0"/>
              </a:rPr>
              <a:t> se </a:t>
            </a:r>
            <a:r>
              <a:rPr lang="fr-FR" sz="1900" dirty="0" err="1">
                <a:latin typeface="Consolas" panose="020B0609020204030204" pitchFamily="49" charset="0"/>
              </a:rPr>
              <a:t>guardaban</a:t>
            </a:r>
            <a:r>
              <a:rPr lang="fr-FR" sz="1900" dirty="0">
                <a:latin typeface="Consolas" panose="020B0609020204030204" pitchFamily="49" charset="0"/>
              </a:rPr>
              <a:t> </a:t>
            </a:r>
            <a:r>
              <a:rPr lang="fr-FR" sz="1900" dirty="0" err="1">
                <a:latin typeface="Consolas" panose="020B0609020204030204" pitchFamily="49" charset="0"/>
              </a:rPr>
              <a:t>todos</a:t>
            </a:r>
            <a:r>
              <a:rPr lang="fr-FR" sz="1900" dirty="0">
                <a:latin typeface="Consolas" panose="020B0609020204030204" pitchFamily="49" charset="0"/>
              </a:rPr>
              <a:t> los </a:t>
            </a:r>
            <a:r>
              <a:rPr lang="fr-FR" sz="1900" dirty="0" err="1">
                <a:latin typeface="Consolas" panose="020B0609020204030204" pitchFamily="49" charset="0"/>
              </a:rPr>
              <a:t>víveres</a:t>
            </a:r>
            <a:r>
              <a:rPr lang="fr-FR" sz="1900" dirty="0">
                <a:latin typeface="Consolas" panose="020B0609020204030204" pitchFamily="49" charset="0"/>
              </a:rPr>
              <a:t> para </a:t>
            </a:r>
            <a:r>
              <a:rPr lang="fr-FR" sz="1900" dirty="0" err="1">
                <a:latin typeface="Consolas" panose="020B0609020204030204" pitchFamily="49" charset="0"/>
              </a:rPr>
              <a:t>comer</a:t>
            </a:r>
            <a:r>
              <a:rPr lang="fr-FR" sz="1900" dirty="0">
                <a:latin typeface="Consolas" panose="020B0609020204030204" pitchFamily="49" charset="0"/>
              </a:rPr>
              <a:t> y </a:t>
            </a:r>
            <a:r>
              <a:rPr lang="fr-FR" sz="1900" dirty="0" err="1">
                <a:latin typeface="Consolas" panose="020B0609020204030204" pitchFamily="49" charset="0"/>
              </a:rPr>
              <a:t>vivir</a:t>
            </a:r>
            <a:r>
              <a:rPr lang="fr-FR" sz="1900" dirty="0">
                <a:latin typeface="Consolas" panose="020B0609020204030204" pitchFamily="49" charset="0"/>
              </a:rPr>
              <a:t> </a:t>
            </a:r>
            <a:r>
              <a:rPr lang="fr-FR" sz="1900" dirty="0" err="1">
                <a:latin typeface="Consolas" panose="020B0609020204030204" pitchFamily="49" charset="0"/>
              </a:rPr>
              <a:t>durante</a:t>
            </a:r>
            <a:r>
              <a:rPr lang="fr-FR" sz="1900" dirty="0">
                <a:latin typeface="Consolas" panose="020B0609020204030204" pitchFamily="49" charset="0"/>
              </a:rPr>
              <a:t> </a:t>
            </a:r>
            <a:r>
              <a:rPr lang="fr-FR" sz="1900" dirty="0" err="1">
                <a:latin typeface="Consolas" panose="020B0609020204030204" pitchFamily="49" charset="0"/>
              </a:rPr>
              <a:t>todo</a:t>
            </a:r>
            <a:r>
              <a:rPr lang="fr-FR" sz="1900" dirty="0">
                <a:latin typeface="Consolas" panose="020B0609020204030204" pitchFamily="49" charset="0"/>
              </a:rPr>
              <a:t> el </a:t>
            </a:r>
            <a:r>
              <a:rPr lang="fr-FR" sz="1900" dirty="0" err="1">
                <a:latin typeface="Consolas" panose="020B0609020204030204" pitchFamily="49" charset="0"/>
              </a:rPr>
              <a:t>año</a:t>
            </a:r>
            <a:r>
              <a:rPr lang="fr-FR" sz="1900" dirty="0">
                <a:latin typeface="Consolas" panose="020B0609020204030204" pitchFamily="49" charset="0"/>
              </a:rPr>
              <a:t>. </a:t>
            </a:r>
            <a:r>
              <a:rPr lang="fr-FR" sz="1900" dirty="0" err="1">
                <a:latin typeface="Consolas" panose="020B0609020204030204" pitchFamily="49" charset="0"/>
              </a:rPr>
              <a:t>Aquí</a:t>
            </a:r>
            <a:r>
              <a:rPr lang="fr-FR" sz="1900" dirty="0">
                <a:latin typeface="Consolas" panose="020B0609020204030204" pitchFamily="49" charset="0"/>
              </a:rPr>
              <a:t> </a:t>
            </a:r>
            <a:r>
              <a:rPr lang="fr-FR" sz="1900" dirty="0" err="1">
                <a:latin typeface="Consolas" panose="020B0609020204030204" pitchFamily="49" charset="0"/>
              </a:rPr>
              <a:t>arriba</a:t>
            </a:r>
            <a:r>
              <a:rPr lang="fr-FR" sz="1900" dirty="0">
                <a:latin typeface="Consolas" panose="020B0609020204030204" pitchFamily="49" charset="0"/>
              </a:rPr>
              <a:t> se </a:t>
            </a:r>
            <a:r>
              <a:rPr lang="fr-FR" sz="1900" dirty="0" err="1">
                <a:latin typeface="Consolas" panose="020B0609020204030204" pitchFamily="49" charset="0"/>
              </a:rPr>
              <a:t>guardaba</a:t>
            </a:r>
            <a:r>
              <a:rPr lang="fr-FR" sz="1900" dirty="0">
                <a:latin typeface="Consolas" panose="020B0609020204030204" pitchFamily="49" charset="0"/>
              </a:rPr>
              <a:t> </a:t>
            </a:r>
            <a:r>
              <a:rPr lang="fr-FR" sz="1900" dirty="0" err="1">
                <a:latin typeface="Consolas" panose="020B0609020204030204" pitchFamily="49" charset="0"/>
              </a:rPr>
              <a:t>por</a:t>
            </a:r>
            <a:r>
              <a:rPr lang="fr-FR" sz="1900" dirty="0">
                <a:latin typeface="Consolas" panose="020B0609020204030204" pitchFamily="49" charset="0"/>
              </a:rPr>
              <a:t> </a:t>
            </a:r>
            <a:r>
              <a:rPr lang="fr-FR" sz="1900" dirty="0" err="1">
                <a:latin typeface="Consolas" panose="020B0609020204030204" pitchFamily="49" charset="0"/>
              </a:rPr>
              <a:t>ejemplo</a:t>
            </a:r>
            <a:r>
              <a:rPr lang="fr-FR" sz="1900" dirty="0">
                <a:latin typeface="Consolas" panose="020B0609020204030204" pitchFamily="49" charset="0"/>
              </a:rPr>
              <a:t> el </a:t>
            </a:r>
            <a:r>
              <a:rPr lang="fr-FR" sz="1900" dirty="0" err="1">
                <a:latin typeface="Consolas" panose="020B0609020204030204" pitchFamily="49" charset="0"/>
              </a:rPr>
              <a:t>arroz</a:t>
            </a:r>
            <a:r>
              <a:rPr lang="fr-FR" sz="1900" dirty="0">
                <a:latin typeface="Consolas" panose="020B0609020204030204" pitchFamily="49" charset="0"/>
              </a:rPr>
              <a:t> de la </a:t>
            </a:r>
            <a:r>
              <a:rPr lang="fr-FR" sz="1900" dirty="0" err="1">
                <a:latin typeface="Consolas" panose="020B0609020204030204" pitchFamily="49" charset="0"/>
              </a:rPr>
              <a:t>cosecha</a:t>
            </a:r>
            <a:r>
              <a:rPr lang="fr-FR" sz="1900" dirty="0">
                <a:latin typeface="Consolas" panose="020B0609020204030204" pitchFamily="49" charset="0"/>
              </a:rPr>
              <a:t> en </a:t>
            </a:r>
            <a:r>
              <a:rPr lang="fr-FR" sz="1900" dirty="0" err="1">
                <a:latin typeface="Consolas" panose="020B0609020204030204" pitchFamily="49" charset="0"/>
              </a:rPr>
              <a:t>sacos</a:t>
            </a:r>
            <a:r>
              <a:rPr lang="fr-FR" sz="1900" dirty="0">
                <a:latin typeface="Consolas" panose="020B0609020204030204" pitchFamily="49" charset="0"/>
              </a:rPr>
              <a:t> de 60kg. El </a:t>
            </a:r>
            <a:r>
              <a:rPr lang="fr-FR" sz="1900" dirty="0" err="1">
                <a:latin typeface="Consolas" panose="020B0609020204030204" pitchFamily="49" charset="0"/>
              </a:rPr>
              <a:t>objetivo</a:t>
            </a:r>
            <a:r>
              <a:rPr lang="fr-FR" sz="1900" dirty="0">
                <a:latin typeface="Consolas" panose="020B0609020204030204" pitchFamily="49" charset="0"/>
              </a:rPr>
              <a:t> principal de </a:t>
            </a:r>
            <a:r>
              <a:rPr lang="fr-FR" sz="1900" dirty="0" err="1">
                <a:latin typeface="Consolas" panose="020B0609020204030204" pitchFamily="49" charset="0"/>
              </a:rPr>
              <a:t>guardar</a:t>
            </a:r>
            <a:r>
              <a:rPr lang="fr-FR" sz="1900" dirty="0">
                <a:latin typeface="Consolas" panose="020B0609020204030204" pitchFamily="49" charset="0"/>
              </a:rPr>
              <a:t> </a:t>
            </a:r>
            <a:r>
              <a:rPr lang="fr-FR" sz="1900" dirty="0" err="1">
                <a:latin typeface="Consolas" panose="020B0609020204030204" pitchFamily="49" charset="0"/>
              </a:rPr>
              <a:t>aquí</a:t>
            </a:r>
            <a:r>
              <a:rPr lang="fr-FR" sz="1900" dirty="0">
                <a:latin typeface="Consolas" panose="020B0609020204030204" pitchFamily="49" charset="0"/>
              </a:rPr>
              <a:t> los </a:t>
            </a:r>
            <a:r>
              <a:rPr lang="fr-FR" sz="1900" dirty="0" err="1">
                <a:latin typeface="Consolas" panose="020B0609020204030204" pitchFamily="49" charset="0"/>
              </a:rPr>
              <a:t>víveres</a:t>
            </a:r>
            <a:r>
              <a:rPr lang="fr-FR" sz="1900" dirty="0">
                <a:latin typeface="Consolas" panose="020B0609020204030204" pitchFamily="49" charset="0"/>
              </a:rPr>
              <a:t> </a:t>
            </a:r>
            <a:r>
              <a:rPr lang="fr-FR" sz="1900" dirty="0" err="1">
                <a:latin typeface="Consolas" panose="020B0609020204030204" pitchFamily="49" charset="0"/>
              </a:rPr>
              <a:t>era</a:t>
            </a:r>
            <a:r>
              <a:rPr lang="fr-FR" sz="1900" dirty="0">
                <a:latin typeface="Consolas" panose="020B0609020204030204" pitchFamily="49" charset="0"/>
              </a:rPr>
              <a:t> </a:t>
            </a:r>
            <a:r>
              <a:rPr lang="fr-FR" sz="1900" dirty="0" err="1">
                <a:latin typeface="Consolas" panose="020B0609020204030204" pitchFamily="49" charset="0"/>
              </a:rPr>
              <a:t>evitar</a:t>
            </a:r>
            <a:r>
              <a:rPr lang="fr-FR" sz="1900" dirty="0">
                <a:latin typeface="Consolas" panose="020B0609020204030204" pitchFamily="49" charset="0"/>
              </a:rPr>
              <a:t> que las ratas </a:t>
            </a:r>
            <a:r>
              <a:rPr lang="fr-FR" sz="1900" dirty="0" err="1">
                <a:latin typeface="Consolas" panose="020B0609020204030204" pitchFamily="49" charset="0"/>
              </a:rPr>
              <a:t>accedieran</a:t>
            </a:r>
            <a:r>
              <a:rPr lang="fr-FR" sz="1900" dirty="0">
                <a:latin typeface="Consolas" panose="020B0609020204030204" pitchFamily="49" charset="0"/>
              </a:rPr>
              <a:t> </a:t>
            </a:r>
            <a:r>
              <a:rPr lang="fr-FR" sz="1900" dirty="0" err="1">
                <a:latin typeface="Consolas" panose="020B0609020204030204" pitchFamily="49" charset="0"/>
              </a:rPr>
              <a:t>fácilmente</a:t>
            </a:r>
            <a:r>
              <a:rPr lang="fr-FR" sz="1900" dirty="0">
                <a:latin typeface="Consolas" panose="020B0609020204030204" pitchFamily="49" charset="0"/>
              </a:rPr>
              <a:t> a los </a:t>
            </a:r>
            <a:r>
              <a:rPr lang="fr-FR" sz="1900" dirty="0" err="1">
                <a:latin typeface="Consolas" panose="020B0609020204030204" pitchFamily="49" charset="0"/>
              </a:rPr>
              <a:t>alimentos</a:t>
            </a:r>
            <a:r>
              <a:rPr lang="fr-FR" sz="1900" dirty="0">
                <a:latin typeface="Consolas" panose="020B0609020204030204" pitchFamily="49" charset="0"/>
              </a:rPr>
              <a:t>.</a:t>
            </a:r>
          </a:p>
          <a:p>
            <a:pPr marL="0" indent="0">
              <a:lnSpc>
                <a:spcPct val="90000"/>
              </a:lnSpc>
              <a:buNone/>
            </a:pPr>
            <a:endParaRPr lang="fr-FR" sz="1100" dirty="0"/>
          </a:p>
        </p:txBody>
      </p:sp>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l="16635" r="1821" b="-3"/>
          <a:stretch/>
        </p:blipFill>
        <p:spPr>
          <a:xfrm>
            <a:off x="5648611" y="10"/>
            <a:ext cx="3493006" cy="3448414"/>
          </a:xfrm>
          <a:prstGeom prst="rect">
            <a:avLst/>
          </a:prstGeom>
        </p:spPr>
      </p:pic>
      <p:pic>
        <p:nvPicPr>
          <p:cNvPr id="6" name="Image 4">
            <a:extLst>
              <a:ext uri="{FF2B5EF4-FFF2-40B4-BE49-F238E27FC236}">
                <a16:creationId xmlns:a16="http://schemas.microsoft.com/office/drawing/2014/main" id="{FB1EAEE2-A1A4-4C50-BD97-11B3A5127C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525" r="-3" b="21847"/>
          <a:stretch/>
        </p:blipFill>
        <p:spPr>
          <a:xfrm>
            <a:off x="5646231" y="3437472"/>
            <a:ext cx="3493005" cy="3428996"/>
          </a:xfrm>
          <a:prstGeom prst="rect">
            <a:avLst/>
          </a:prstGeom>
        </p:spPr>
      </p:pic>
    </p:spTree>
    <p:extLst>
      <p:ext uri="{BB962C8B-B14F-4D97-AF65-F5344CB8AC3E}">
        <p14:creationId xmlns:p14="http://schemas.microsoft.com/office/powerpoint/2010/main" val="2556145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54"/>
            <a:ext cx="3521757" cy="4095926"/>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3" name="Espace réservé du contenu 2"/>
          <p:cNvSpPr>
            <a:spLocks noGrp="1"/>
          </p:cNvSpPr>
          <p:nvPr>
            <p:ph idx="1"/>
          </p:nvPr>
        </p:nvSpPr>
        <p:spPr>
          <a:xfrm>
            <a:off x="3521756" y="0"/>
            <a:ext cx="3714539" cy="3880773"/>
          </a:xfrm>
        </p:spPr>
        <p:txBody>
          <a:bodyPr>
            <a:normAutofit/>
          </a:bodyPr>
          <a:lstStyle/>
          <a:p>
            <a:pPr marL="0" indent="0">
              <a:buNone/>
            </a:pPr>
            <a:endParaRPr lang="fr-FR" sz="1300" dirty="0">
              <a:latin typeface="Aharoni" panose="02010803020104030203" pitchFamily="2" charset="-79"/>
              <a:cs typeface="Aharoni" panose="02010803020104030203" pitchFamily="2" charset="-79"/>
            </a:endParaRPr>
          </a:p>
          <a:p>
            <a:pPr marL="0" indent="0">
              <a:buNone/>
            </a:pPr>
            <a:r>
              <a:rPr lang="fr-FR" sz="1300" dirty="0">
                <a:latin typeface="Aharoni" panose="02010803020104030203" pitchFamily="2" charset="-79"/>
                <a:cs typeface="Aharoni" panose="02010803020104030203" pitchFamily="2" charset="-79"/>
              </a:rPr>
              <a:t>Las </a:t>
            </a:r>
            <a:r>
              <a:rPr lang="fr-FR" sz="1300" dirty="0" err="1">
                <a:latin typeface="Aharoni" panose="02010803020104030203" pitchFamily="2" charset="-79"/>
                <a:cs typeface="Aharoni" panose="02010803020104030203" pitchFamily="2" charset="-79"/>
              </a:rPr>
              <a:t>barracas</a:t>
            </a:r>
            <a:r>
              <a:rPr lang="fr-FR" sz="1300" dirty="0">
                <a:latin typeface="Aharoni" panose="02010803020104030203" pitchFamily="2" charset="-79"/>
                <a:cs typeface="Aharoni" panose="02010803020104030203" pitchFamily="2" charset="-79"/>
              </a:rPr>
              <a:t> son un </a:t>
            </a:r>
            <a:r>
              <a:rPr lang="fr-FR" sz="1300" dirty="0" err="1">
                <a:latin typeface="Aharoni" panose="02010803020104030203" pitchFamily="2" charset="-79"/>
                <a:cs typeface="Aharoni" panose="02010803020104030203" pitchFamily="2" charset="-79"/>
              </a:rPr>
              <a:t>excelente</a:t>
            </a:r>
            <a:r>
              <a:rPr lang="fr-FR" sz="1300" dirty="0">
                <a:latin typeface="Aharoni" panose="02010803020104030203" pitchFamily="2" charset="-79"/>
                <a:cs typeface="Aharoni" panose="02010803020104030203" pitchFamily="2" charset="-79"/>
              </a:rPr>
              <a:t> </a:t>
            </a:r>
            <a:r>
              <a:rPr lang="fr-FR" sz="1300" dirty="0" err="1">
                <a:latin typeface="Aharoni" panose="02010803020104030203" pitchFamily="2" charset="-79"/>
                <a:cs typeface="Aharoni" panose="02010803020104030203" pitchFamily="2" charset="-79"/>
              </a:rPr>
              <a:t>ejemplo</a:t>
            </a:r>
            <a:r>
              <a:rPr lang="fr-FR" sz="1300" dirty="0">
                <a:latin typeface="Aharoni" panose="02010803020104030203" pitchFamily="2" charset="-79"/>
                <a:cs typeface="Aharoni" panose="02010803020104030203" pitchFamily="2" charset="-79"/>
              </a:rPr>
              <a:t> de </a:t>
            </a:r>
            <a:r>
              <a:rPr lang="fr-FR" sz="1300" dirty="0" err="1">
                <a:latin typeface="Aharoni" panose="02010803020104030203" pitchFamily="2" charset="-79"/>
                <a:cs typeface="Aharoni" panose="02010803020104030203" pitchFamily="2" charset="-79"/>
              </a:rPr>
              <a:t>arquitectura</a:t>
            </a:r>
            <a:r>
              <a:rPr lang="fr-FR" sz="1300" dirty="0">
                <a:latin typeface="Aharoni" panose="02010803020104030203" pitchFamily="2" charset="-79"/>
                <a:cs typeface="Aharoni" panose="02010803020104030203" pitchFamily="2" charset="-79"/>
              </a:rPr>
              <a:t> </a:t>
            </a:r>
            <a:r>
              <a:rPr lang="fr-FR" sz="1300" dirty="0" err="1">
                <a:latin typeface="Aharoni" panose="02010803020104030203" pitchFamily="2" charset="-79"/>
                <a:cs typeface="Aharoni" panose="02010803020104030203" pitchFamily="2" charset="-79"/>
              </a:rPr>
              <a:t>popular</a:t>
            </a:r>
            <a:r>
              <a:rPr lang="fr-FR" sz="1300" dirty="0">
                <a:latin typeface="Aharoni" panose="02010803020104030203" pitchFamily="2" charset="-79"/>
                <a:cs typeface="Aharoni" panose="02010803020104030203" pitchFamily="2" charset="-79"/>
              </a:rPr>
              <a:t>. </a:t>
            </a:r>
            <a:r>
              <a:rPr lang="fr-FR" sz="1300" dirty="0" err="1">
                <a:latin typeface="Aharoni" panose="02010803020104030203" pitchFamily="2" charset="-79"/>
                <a:cs typeface="Aharoni" panose="02010803020104030203" pitchFamily="2" charset="-79"/>
              </a:rPr>
              <a:t>Mucho</a:t>
            </a:r>
            <a:r>
              <a:rPr lang="fr-FR" sz="1300" dirty="0">
                <a:latin typeface="Aharoni" panose="02010803020104030203" pitchFamily="2" charset="-79"/>
                <a:cs typeface="Aharoni" panose="02010803020104030203" pitchFamily="2" charset="-79"/>
              </a:rPr>
              <a:t> antes de que se </a:t>
            </a:r>
            <a:r>
              <a:rPr lang="fr-FR" sz="1300" dirty="0" err="1">
                <a:latin typeface="Aharoni" panose="02010803020104030203" pitchFamily="2" charset="-79"/>
                <a:cs typeface="Aharoni" panose="02010803020104030203" pitchFamily="2" charset="-79"/>
              </a:rPr>
              <a:t>hablará</a:t>
            </a:r>
            <a:r>
              <a:rPr lang="fr-FR" sz="1300" dirty="0">
                <a:latin typeface="Aharoni" panose="02010803020104030203" pitchFamily="2" charset="-79"/>
                <a:cs typeface="Aharoni" panose="02010803020104030203" pitchFamily="2" charset="-79"/>
              </a:rPr>
              <a:t> de </a:t>
            </a:r>
            <a:r>
              <a:rPr lang="fr-FR" sz="1300" dirty="0" err="1">
                <a:latin typeface="Aharoni" panose="02010803020104030203" pitchFamily="2" charset="-79"/>
                <a:cs typeface="Aharoni" panose="02010803020104030203" pitchFamily="2" charset="-79"/>
              </a:rPr>
              <a:t>arquitectura</a:t>
            </a:r>
            <a:r>
              <a:rPr lang="fr-FR" sz="1300" dirty="0">
                <a:latin typeface="Aharoni" panose="02010803020104030203" pitchFamily="2" charset="-79"/>
                <a:cs typeface="Aharoni" panose="02010803020104030203" pitchFamily="2" charset="-79"/>
              </a:rPr>
              <a:t> </a:t>
            </a:r>
            <a:r>
              <a:rPr lang="fr-FR" sz="1300" dirty="0" err="1">
                <a:latin typeface="Aharoni" panose="02010803020104030203" pitchFamily="2" charset="-79"/>
                <a:cs typeface="Aharoni" panose="02010803020104030203" pitchFamily="2" charset="-79"/>
              </a:rPr>
              <a:t>ecológica</a:t>
            </a:r>
            <a:r>
              <a:rPr lang="fr-FR" sz="1300" dirty="0">
                <a:latin typeface="Aharoni" panose="02010803020104030203" pitchFamily="2" charset="-79"/>
                <a:cs typeface="Aharoni" panose="02010803020104030203" pitchFamily="2" charset="-79"/>
              </a:rPr>
              <a:t>, </a:t>
            </a:r>
            <a:r>
              <a:rPr lang="fr-FR" sz="1300" dirty="0" err="1">
                <a:latin typeface="Aharoni" panose="02010803020104030203" pitchFamily="2" charset="-79"/>
                <a:cs typeface="Aharoni" panose="02010803020104030203" pitchFamily="2" charset="-79"/>
              </a:rPr>
              <a:t>bioclimática</a:t>
            </a:r>
            <a:r>
              <a:rPr lang="fr-FR" sz="1300" dirty="0">
                <a:latin typeface="Aharoni" panose="02010803020104030203" pitchFamily="2" charset="-79"/>
                <a:cs typeface="Aharoni" panose="02010803020104030203" pitchFamily="2" charset="-79"/>
              </a:rPr>
              <a:t> y </a:t>
            </a:r>
            <a:r>
              <a:rPr lang="fr-FR" sz="1300" dirty="0" err="1">
                <a:latin typeface="Aharoni" panose="02010803020104030203" pitchFamily="2" charset="-79"/>
                <a:cs typeface="Aharoni" panose="02010803020104030203" pitchFamily="2" charset="-79"/>
              </a:rPr>
              <a:t>sostenible</a:t>
            </a:r>
            <a:r>
              <a:rPr lang="fr-FR" sz="1300" dirty="0">
                <a:latin typeface="Aharoni" panose="02010803020104030203" pitchFamily="2" charset="-79"/>
                <a:cs typeface="Aharoni" panose="02010803020104030203" pitchFamily="2" charset="-79"/>
              </a:rPr>
              <a:t>, las </a:t>
            </a:r>
            <a:r>
              <a:rPr lang="fr-FR" sz="1300" dirty="0" err="1">
                <a:latin typeface="Aharoni" panose="02010803020104030203" pitchFamily="2" charset="-79"/>
                <a:cs typeface="Aharoni" panose="02010803020104030203" pitchFamily="2" charset="-79"/>
              </a:rPr>
              <a:t>barracas</a:t>
            </a:r>
            <a:r>
              <a:rPr lang="fr-FR" sz="1300" dirty="0">
                <a:latin typeface="Aharoni" panose="02010803020104030203" pitchFamily="2" charset="-79"/>
                <a:cs typeface="Aharoni" panose="02010803020104030203" pitchFamily="2" charset="-79"/>
              </a:rPr>
              <a:t> </a:t>
            </a:r>
            <a:r>
              <a:rPr lang="fr-FR" sz="1300" dirty="0" err="1">
                <a:latin typeface="Aharoni" panose="02010803020104030203" pitchFamily="2" charset="-79"/>
                <a:cs typeface="Aharoni" panose="02010803020104030203" pitchFamily="2" charset="-79"/>
              </a:rPr>
              <a:t>ya</a:t>
            </a:r>
            <a:r>
              <a:rPr lang="fr-FR" sz="1300" dirty="0">
                <a:latin typeface="Aharoni" panose="02010803020104030203" pitchFamily="2" charset="-79"/>
                <a:cs typeface="Aharoni" panose="02010803020104030203" pitchFamily="2" charset="-79"/>
              </a:rPr>
              <a:t> </a:t>
            </a:r>
            <a:r>
              <a:rPr lang="fr-FR" sz="1300" dirty="0" err="1">
                <a:latin typeface="Aharoni" panose="02010803020104030203" pitchFamily="2" charset="-79"/>
                <a:cs typeface="Aharoni" panose="02010803020104030203" pitchFamily="2" charset="-79"/>
              </a:rPr>
              <a:t>utilizaban</a:t>
            </a:r>
            <a:r>
              <a:rPr lang="fr-FR" sz="1300" dirty="0">
                <a:latin typeface="Aharoni" panose="02010803020104030203" pitchFamily="2" charset="-79"/>
                <a:cs typeface="Aharoni" panose="02010803020104030203" pitchFamily="2" charset="-79"/>
              </a:rPr>
              <a:t> </a:t>
            </a:r>
            <a:r>
              <a:rPr lang="fr-FR" sz="1300" dirty="0" err="1">
                <a:latin typeface="Aharoni" panose="02010803020104030203" pitchFamily="2" charset="-79"/>
                <a:cs typeface="Aharoni" panose="02010803020104030203" pitchFamily="2" charset="-79"/>
              </a:rPr>
              <a:t>materiales</a:t>
            </a:r>
            <a:r>
              <a:rPr lang="fr-FR" sz="1300" dirty="0">
                <a:latin typeface="Aharoni" panose="02010803020104030203" pitchFamily="2" charset="-79"/>
                <a:cs typeface="Aharoni" panose="02010803020104030203" pitchFamily="2" charset="-79"/>
              </a:rPr>
              <a:t> para su </a:t>
            </a:r>
            <a:r>
              <a:rPr lang="fr-FR" sz="1300" dirty="0" err="1">
                <a:latin typeface="Aharoni" panose="02010803020104030203" pitchFamily="2" charset="-79"/>
                <a:cs typeface="Aharoni" panose="02010803020104030203" pitchFamily="2" charset="-79"/>
              </a:rPr>
              <a:t>realización</a:t>
            </a:r>
            <a:r>
              <a:rPr lang="fr-FR" sz="1300" dirty="0">
                <a:latin typeface="Aharoni" panose="02010803020104030203" pitchFamily="2" charset="-79"/>
                <a:cs typeface="Aharoni" panose="02010803020104030203" pitchFamily="2" charset="-79"/>
              </a:rPr>
              <a:t> de la zona, su </a:t>
            </a:r>
            <a:r>
              <a:rPr lang="fr-FR" sz="1300" dirty="0" err="1">
                <a:latin typeface="Aharoni" panose="02010803020104030203" pitchFamily="2" charset="-79"/>
                <a:cs typeface="Aharoni" panose="02010803020104030203" pitchFamily="2" charset="-79"/>
              </a:rPr>
              <a:t>climatización</a:t>
            </a:r>
            <a:r>
              <a:rPr lang="fr-FR" sz="1300" dirty="0">
                <a:latin typeface="Aharoni" panose="02010803020104030203" pitchFamily="2" charset="-79"/>
                <a:cs typeface="Aharoni" panose="02010803020104030203" pitchFamily="2" charset="-79"/>
              </a:rPr>
              <a:t> </a:t>
            </a:r>
            <a:r>
              <a:rPr lang="fr-FR" sz="1300" dirty="0" err="1">
                <a:latin typeface="Aharoni" panose="02010803020104030203" pitchFamily="2" charset="-79"/>
                <a:cs typeface="Aharoni" panose="02010803020104030203" pitchFamily="2" charset="-79"/>
              </a:rPr>
              <a:t>era</a:t>
            </a:r>
            <a:r>
              <a:rPr lang="fr-FR" sz="1300" dirty="0">
                <a:latin typeface="Aharoni" panose="02010803020104030203" pitchFamily="2" charset="-79"/>
                <a:cs typeface="Aharoni" panose="02010803020104030203" pitchFamily="2" charset="-79"/>
              </a:rPr>
              <a:t> </a:t>
            </a:r>
            <a:r>
              <a:rPr lang="fr-FR" sz="1300" dirty="0" err="1">
                <a:latin typeface="Aharoni" panose="02010803020104030203" pitchFamily="2" charset="-79"/>
                <a:cs typeface="Aharoni" panose="02010803020104030203" pitchFamily="2" charset="-79"/>
              </a:rPr>
              <a:t>sustentable</a:t>
            </a:r>
            <a:r>
              <a:rPr lang="fr-FR" sz="1300" dirty="0">
                <a:latin typeface="Aharoni" panose="02010803020104030203" pitchFamily="2" charset="-79"/>
                <a:cs typeface="Aharoni" panose="02010803020104030203" pitchFamily="2" charset="-79"/>
              </a:rPr>
              <a:t> y la </a:t>
            </a:r>
            <a:r>
              <a:rPr lang="fr-FR" sz="1300" dirty="0" err="1">
                <a:latin typeface="Aharoni" panose="02010803020104030203" pitchFamily="2" charset="-79"/>
                <a:cs typeface="Aharoni" panose="02010803020104030203" pitchFamily="2" charset="-79"/>
              </a:rPr>
              <a:t>utilización</a:t>
            </a:r>
            <a:r>
              <a:rPr lang="fr-FR" sz="1300" dirty="0">
                <a:latin typeface="Aharoni" panose="02010803020104030203" pitchFamily="2" charset="-79"/>
                <a:cs typeface="Aharoni" panose="02010803020104030203" pitchFamily="2" charset="-79"/>
              </a:rPr>
              <a:t> </a:t>
            </a:r>
            <a:r>
              <a:rPr lang="fr-FR" sz="1300" dirty="0" err="1">
                <a:latin typeface="Aharoni" panose="02010803020104030203" pitchFamily="2" charset="-79"/>
                <a:cs typeface="Aharoni" panose="02010803020104030203" pitchFamily="2" charset="-79"/>
              </a:rPr>
              <a:t>del</a:t>
            </a:r>
            <a:r>
              <a:rPr lang="fr-FR" sz="1300" dirty="0">
                <a:latin typeface="Aharoni" panose="02010803020104030203" pitchFamily="2" charset="-79"/>
                <a:cs typeface="Aharoni" panose="02010803020104030203" pitchFamily="2" charset="-79"/>
              </a:rPr>
              <a:t> </a:t>
            </a:r>
            <a:r>
              <a:rPr lang="fr-FR" sz="1300" dirty="0" err="1">
                <a:latin typeface="Aharoni" panose="02010803020104030203" pitchFamily="2" charset="-79"/>
                <a:cs typeface="Aharoni" panose="02010803020104030203" pitchFamily="2" charset="-79"/>
              </a:rPr>
              <a:t>espacio</a:t>
            </a:r>
            <a:r>
              <a:rPr lang="fr-FR" sz="1300" dirty="0">
                <a:latin typeface="Aharoni" panose="02010803020104030203" pitchFamily="2" charset="-79"/>
                <a:cs typeface="Aharoni" panose="02010803020104030203" pitchFamily="2" charset="-79"/>
              </a:rPr>
              <a:t> </a:t>
            </a:r>
            <a:r>
              <a:rPr lang="fr-FR" sz="1300" dirty="0" err="1">
                <a:latin typeface="Aharoni" panose="02010803020104030203" pitchFamily="2" charset="-79"/>
                <a:cs typeface="Aharoni" panose="02010803020104030203" pitchFamily="2" charset="-79"/>
              </a:rPr>
              <a:t>era</a:t>
            </a:r>
            <a:r>
              <a:rPr lang="fr-FR" sz="1300" dirty="0">
                <a:latin typeface="Aharoni" panose="02010803020104030203" pitchFamily="2" charset="-79"/>
                <a:cs typeface="Aharoni" panose="02010803020104030203" pitchFamily="2" charset="-79"/>
              </a:rPr>
              <a:t> </a:t>
            </a:r>
            <a:r>
              <a:rPr lang="fr-FR" sz="1300" dirty="0" err="1">
                <a:latin typeface="Aharoni" panose="02010803020104030203" pitchFamily="2" charset="-79"/>
                <a:cs typeface="Aharoni" panose="02010803020104030203" pitchFamily="2" charset="-79"/>
              </a:rPr>
              <a:t>funcional</a:t>
            </a:r>
            <a:r>
              <a:rPr lang="fr-FR" sz="1300" dirty="0">
                <a:latin typeface="Aharoni" panose="02010803020104030203" pitchFamily="2" charset="-79"/>
                <a:cs typeface="Aharoni" panose="02010803020104030203" pitchFamily="2" charset="-79"/>
              </a:rPr>
              <a:t>. </a:t>
            </a:r>
            <a:r>
              <a:rPr lang="fr-FR" sz="1300" dirty="0" err="1">
                <a:latin typeface="Aharoni" panose="02010803020104030203" pitchFamily="2" charset="-79"/>
                <a:cs typeface="Aharoni" panose="02010803020104030203" pitchFamily="2" charset="-79"/>
              </a:rPr>
              <a:t>Barracas</a:t>
            </a:r>
            <a:r>
              <a:rPr lang="fr-FR" sz="1300" dirty="0">
                <a:latin typeface="Aharoni" panose="02010803020104030203" pitchFamily="2" charset="-79"/>
                <a:cs typeface="Aharoni" panose="02010803020104030203" pitchFamily="2" charset="-79"/>
              </a:rPr>
              <a:t> en la </a:t>
            </a:r>
            <a:r>
              <a:rPr lang="fr-FR" sz="1300" dirty="0" err="1">
                <a:latin typeface="Aharoni" panose="02010803020104030203" pitchFamily="2" charset="-79"/>
                <a:cs typeface="Aharoni" panose="02010803020104030203" pitchFamily="2" charset="-79"/>
              </a:rPr>
              <a:t>actualidad</a:t>
            </a:r>
            <a:r>
              <a:rPr lang="fr-FR" sz="1300" dirty="0">
                <a:latin typeface="Aharoni" panose="02010803020104030203" pitchFamily="2" charset="-79"/>
                <a:cs typeface="Aharoni" panose="02010803020104030203" pitchFamily="2" charset="-79"/>
              </a:rPr>
              <a:t> en </a:t>
            </a:r>
            <a:r>
              <a:rPr lang="fr-FR" sz="1300" dirty="0" err="1">
                <a:latin typeface="Aharoni" panose="02010803020104030203" pitchFamily="2" charset="-79"/>
                <a:cs typeface="Aharoni" panose="02010803020104030203" pitchFamily="2" charset="-79"/>
              </a:rPr>
              <a:t>decadencia</a:t>
            </a:r>
            <a:r>
              <a:rPr lang="fr-FR" sz="1300" dirty="0">
                <a:latin typeface="Aharoni" panose="02010803020104030203" pitchFamily="2" charset="-79"/>
                <a:cs typeface="Aharoni" panose="02010803020104030203" pitchFamily="2" charset="-79"/>
              </a:rPr>
              <a:t>, </a:t>
            </a:r>
            <a:r>
              <a:rPr lang="fr-FR" sz="1300" dirty="0" err="1">
                <a:latin typeface="Aharoni" panose="02010803020104030203" pitchFamily="2" charset="-79"/>
                <a:cs typeface="Aharoni" panose="02010803020104030203" pitchFamily="2" charset="-79"/>
              </a:rPr>
              <a:t>pero</a:t>
            </a:r>
            <a:r>
              <a:rPr lang="fr-FR" sz="1300" dirty="0">
                <a:latin typeface="Aharoni" panose="02010803020104030203" pitchFamily="2" charset="-79"/>
                <a:cs typeface="Aharoni" panose="02010803020104030203" pitchFamily="2" charset="-79"/>
              </a:rPr>
              <a:t> un </a:t>
            </a:r>
            <a:r>
              <a:rPr lang="fr-FR" sz="1300" dirty="0" err="1">
                <a:latin typeface="Aharoni" panose="02010803020104030203" pitchFamily="2" charset="-79"/>
                <a:cs typeface="Aharoni" panose="02010803020104030203" pitchFamily="2" charset="-79"/>
              </a:rPr>
              <a:t>tipo</a:t>
            </a:r>
            <a:r>
              <a:rPr lang="fr-FR" sz="1300" dirty="0">
                <a:latin typeface="Aharoni" panose="02010803020104030203" pitchFamily="2" charset="-79"/>
                <a:cs typeface="Aharoni" panose="02010803020104030203" pitchFamily="2" charset="-79"/>
              </a:rPr>
              <a:t> de </a:t>
            </a:r>
            <a:r>
              <a:rPr lang="fr-FR" sz="1300" dirty="0" err="1">
                <a:latin typeface="Aharoni" panose="02010803020104030203" pitchFamily="2" charset="-79"/>
                <a:cs typeface="Aharoni" panose="02010803020104030203" pitchFamily="2" charset="-79"/>
              </a:rPr>
              <a:t>edificación</a:t>
            </a:r>
            <a:r>
              <a:rPr lang="fr-FR" sz="1300" dirty="0">
                <a:latin typeface="Aharoni" panose="02010803020104030203" pitchFamily="2" charset="-79"/>
                <a:cs typeface="Aharoni" panose="02010803020104030203" pitchFamily="2" charset="-79"/>
              </a:rPr>
              <a:t> </a:t>
            </a:r>
            <a:r>
              <a:rPr lang="fr-FR" sz="1300" dirty="0" err="1">
                <a:latin typeface="Aharoni" panose="02010803020104030203" pitchFamily="2" charset="-79"/>
                <a:cs typeface="Aharoni" panose="02010803020104030203" pitchFamily="2" charset="-79"/>
              </a:rPr>
              <a:t>recuperable</a:t>
            </a:r>
            <a:r>
              <a:rPr lang="fr-FR" sz="1300" dirty="0">
                <a:latin typeface="Aharoni" panose="02010803020104030203" pitchFamily="2" charset="-79"/>
                <a:cs typeface="Aharoni" panose="02010803020104030203" pitchFamily="2" charset="-79"/>
              </a:rPr>
              <a:t>.</a:t>
            </a:r>
          </a:p>
          <a:p>
            <a:pPr marL="0" indent="0">
              <a:buNone/>
            </a:pPr>
            <a:endParaRPr lang="fr-FR" sz="1300" dirty="0"/>
          </a:p>
        </p:txBody>
      </p:sp>
      <p:pic>
        <p:nvPicPr>
          <p:cNvPr id="5" name="Imagen 4" descr="Diagrama, Dibujo de ingeniería&#10;&#10;Descripción generada automáticamente">
            <a:extLst>
              <a:ext uri="{FF2B5EF4-FFF2-40B4-BE49-F238E27FC236}">
                <a16:creationId xmlns:a16="http://schemas.microsoft.com/office/drawing/2014/main" id="{36B1A068-8B32-41F6-8BC0-B0BD2D316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2487436"/>
            <a:ext cx="3000786" cy="4305956"/>
          </a:xfrm>
          <a:prstGeom prst="rect">
            <a:avLst/>
          </a:prstGeom>
        </p:spPr>
      </p:pic>
    </p:spTree>
    <p:extLst>
      <p:ext uri="{BB962C8B-B14F-4D97-AF65-F5344CB8AC3E}">
        <p14:creationId xmlns:p14="http://schemas.microsoft.com/office/powerpoint/2010/main" val="3903194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5" name="Straight Connector 14">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9" name="Imagen 8" descr="Una casa en construcción&#10;&#10;Descripción generada automáticamente con confianza baja">
            <a:extLst>
              <a:ext uri="{FF2B5EF4-FFF2-40B4-BE49-F238E27FC236}">
                <a16:creationId xmlns:a16="http://schemas.microsoft.com/office/drawing/2014/main" id="{989ADD42-FA06-4013-BC75-A327676577FF}"/>
              </a:ext>
            </a:extLst>
          </p:cNvPr>
          <p:cNvPicPr>
            <a:picLocks noChangeAspect="1"/>
          </p:cNvPicPr>
          <p:nvPr/>
        </p:nvPicPr>
        <p:blipFill rotWithShape="1">
          <a:blip r:embed="rId2">
            <a:extLst>
              <a:ext uri="{28A0092B-C50C-407E-A947-70E740481C1C}">
                <a14:useLocalDpi xmlns:a14="http://schemas.microsoft.com/office/drawing/2010/main" val="0"/>
              </a:ext>
            </a:extLst>
          </a:blip>
          <a:srcRect l="4274" t="1" r="1" b="8143"/>
          <a:stretch/>
        </p:blipFill>
        <p:spPr>
          <a:xfrm>
            <a:off x="-2362" y="-8467"/>
            <a:ext cx="9143980" cy="6858000"/>
          </a:xfrm>
          <a:prstGeom prst="rect">
            <a:avLst/>
          </a:prstGeom>
        </p:spPr>
      </p:pic>
      <p:sp>
        <p:nvSpPr>
          <p:cNvPr id="26" name="Isosceles Triangle 25">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Parallelogram 27">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3405" y="0"/>
            <a:ext cx="54864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30898387-E013-4B4E-BD2F-51D913B730ED}"/>
              </a:ext>
            </a:extLst>
          </p:cNvPr>
          <p:cNvSpPr>
            <a:spLocks noGrp="1"/>
          </p:cNvSpPr>
          <p:nvPr>
            <p:ph type="title"/>
          </p:nvPr>
        </p:nvSpPr>
        <p:spPr>
          <a:xfrm>
            <a:off x="3528150" y="8467"/>
            <a:ext cx="3427352" cy="6516877"/>
          </a:xfrm>
        </p:spPr>
        <p:txBody>
          <a:bodyPr vert="horz" lIns="91440" tIns="45720" rIns="91440" bIns="45720" rtlCol="0" anchor="b">
            <a:normAutofit/>
          </a:bodyPr>
          <a:lstStyle/>
          <a:p>
            <a:pPr algn="r">
              <a:lnSpc>
                <a:spcPct val="90000"/>
              </a:lnSpc>
            </a:pPr>
            <a:r>
              <a:rPr lang="en-US" sz="4400" dirty="0">
                <a:latin typeface="CommercialScript BT" panose="03030803040807090C04" pitchFamily="66" charset="0"/>
              </a:rPr>
              <a:t>La </a:t>
            </a:r>
            <a:r>
              <a:rPr lang="en-US" sz="4400" dirty="0" err="1">
                <a:latin typeface="CommercialScript BT" panose="03030803040807090C04" pitchFamily="66" charset="0"/>
              </a:rPr>
              <a:t>pequeña</a:t>
            </a:r>
            <a:r>
              <a:rPr lang="en-US" sz="4400" dirty="0">
                <a:latin typeface="CommercialScript BT" panose="03030803040807090C04" pitchFamily="66" charset="0"/>
              </a:rPr>
              <a:t> </a:t>
            </a:r>
            <a:r>
              <a:rPr lang="en-US" sz="4400" dirty="0" err="1">
                <a:latin typeface="CommercialScript BT" panose="03030803040807090C04" pitchFamily="66" charset="0"/>
              </a:rPr>
              <a:t>pantalla</a:t>
            </a:r>
            <a:r>
              <a:rPr lang="en-US" sz="4400" dirty="0">
                <a:latin typeface="CommercialScript BT" panose="03030803040807090C04" pitchFamily="66" charset="0"/>
              </a:rPr>
              <a:t> es la </a:t>
            </a:r>
            <a:r>
              <a:rPr lang="en-US" sz="4400" dirty="0" err="1">
                <a:latin typeface="CommercialScript BT" panose="03030803040807090C04" pitchFamily="66" charset="0"/>
              </a:rPr>
              <a:t>barraca</a:t>
            </a:r>
            <a:r>
              <a:rPr lang="en-US" sz="4400" dirty="0">
                <a:latin typeface="CommercialScript BT" panose="03030803040807090C04" pitchFamily="66" charset="0"/>
              </a:rPr>
              <a:t> de feria </a:t>
            </a:r>
            <a:r>
              <a:rPr lang="en-US" sz="4400" dirty="0" err="1">
                <a:latin typeface="CommercialScript BT" panose="03030803040807090C04" pitchFamily="66" charset="0"/>
              </a:rPr>
              <a:t>donde</a:t>
            </a:r>
            <a:r>
              <a:rPr lang="en-US" sz="4400" dirty="0">
                <a:latin typeface="CommercialScript BT" panose="03030803040807090C04" pitchFamily="66" charset="0"/>
              </a:rPr>
              <a:t> </a:t>
            </a:r>
            <a:r>
              <a:rPr lang="en-US" sz="4400" dirty="0" err="1">
                <a:latin typeface="CommercialScript BT" panose="03030803040807090C04" pitchFamily="66" charset="0"/>
              </a:rPr>
              <a:t>el</a:t>
            </a:r>
            <a:r>
              <a:rPr lang="en-US" sz="4400" dirty="0">
                <a:latin typeface="CommercialScript BT" panose="03030803040807090C04" pitchFamily="66" charset="0"/>
              </a:rPr>
              <a:t> pueblo </a:t>
            </a:r>
            <a:r>
              <a:rPr lang="en-US" sz="4400" dirty="0" err="1">
                <a:latin typeface="CommercialScript BT" panose="03030803040807090C04" pitchFamily="66" charset="0"/>
              </a:rPr>
              <a:t>viene</a:t>
            </a:r>
            <a:r>
              <a:rPr lang="en-US" sz="4400" dirty="0">
                <a:latin typeface="CommercialScript BT" panose="03030803040807090C04" pitchFamily="66" charset="0"/>
              </a:rPr>
              <a:t> a </a:t>
            </a:r>
            <a:r>
              <a:rPr lang="en-US" sz="4400" dirty="0" err="1">
                <a:latin typeface="CommercialScript BT" panose="03030803040807090C04" pitchFamily="66" charset="0"/>
              </a:rPr>
              <a:t>ver</a:t>
            </a:r>
            <a:r>
              <a:rPr lang="en-US" sz="4400" dirty="0">
                <a:latin typeface="CommercialScript BT" panose="03030803040807090C04" pitchFamily="66" charset="0"/>
              </a:rPr>
              <a:t> las </a:t>
            </a:r>
            <a:r>
              <a:rPr lang="en-US" sz="4400" dirty="0" err="1">
                <a:latin typeface="CommercialScript BT" panose="03030803040807090C04" pitchFamily="66" charset="0"/>
              </a:rPr>
              <a:t>maravillas</a:t>
            </a:r>
            <a:r>
              <a:rPr lang="en-US" sz="4400" dirty="0">
                <a:latin typeface="CommercialScript BT" panose="03030803040807090C04" pitchFamily="66" charset="0"/>
              </a:rPr>
              <a:t> del </a:t>
            </a:r>
            <a:r>
              <a:rPr lang="en-US" sz="4400" dirty="0" err="1">
                <a:latin typeface="CommercialScript BT" panose="03030803040807090C04" pitchFamily="66" charset="0"/>
              </a:rPr>
              <a:t>mundo</a:t>
            </a:r>
            <a:r>
              <a:rPr lang="en-US" sz="4400" dirty="0">
                <a:latin typeface="CommercialScript BT" panose="03030803040807090C04" pitchFamily="66" charset="0"/>
              </a:rPr>
              <a:t>. - Kazimierz </a:t>
            </a:r>
            <a:r>
              <a:rPr lang="en-US" sz="4400" dirty="0" err="1">
                <a:latin typeface="CommercialScript BT" panose="03030803040807090C04" pitchFamily="66" charset="0"/>
              </a:rPr>
              <a:t>Brandys</a:t>
            </a:r>
            <a:endParaRPr lang="en-US" sz="4400" dirty="0">
              <a:latin typeface="CommercialScript BT" panose="03030803040807090C04" pitchFamily="66" charset="0"/>
            </a:endParaRPr>
          </a:p>
        </p:txBody>
      </p:sp>
      <p:sp>
        <p:nvSpPr>
          <p:cNvPr id="40"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4104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576" y="404664"/>
            <a:ext cx="4333729" cy="6284770"/>
          </a:xfrm>
        </p:spPr>
        <p:txBody>
          <a:bodyPr>
            <a:normAutofit lnSpcReduction="10000"/>
          </a:bodyPr>
          <a:lstStyle/>
          <a:p>
            <a:pPr marL="0" indent="0">
              <a:lnSpc>
                <a:spcPct val="90000"/>
              </a:lnSpc>
              <a:buNone/>
            </a:pPr>
            <a:r>
              <a:rPr lang="es-ES" sz="2800" b="1" i="1" dirty="0">
                <a:solidFill>
                  <a:schemeClr val="accent2">
                    <a:lumMod val="60000"/>
                    <a:lumOff val="40000"/>
                  </a:schemeClr>
                </a:solidFill>
              </a:rPr>
              <a:t>Casa De Labradores</a:t>
            </a:r>
            <a:endParaRPr lang="es-ES" sz="2800" dirty="0">
              <a:solidFill>
                <a:schemeClr val="accent2">
                  <a:lumMod val="60000"/>
                  <a:lumOff val="40000"/>
                </a:schemeClr>
              </a:solidFill>
            </a:endParaRPr>
          </a:p>
          <a:p>
            <a:pPr marL="0" indent="0">
              <a:lnSpc>
                <a:spcPct val="90000"/>
              </a:lnSpc>
              <a:buNone/>
            </a:pPr>
            <a:endParaRPr lang="es-ES" dirty="0"/>
          </a:p>
          <a:p>
            <a:pPr marL="0" indent="0">
              <a:lnSpc>
                <a:spcPct val="90000"/>
              </a:lnSpc>
              <a:buNone/>
            </a:pPr>
            <a:r>
              <a:rPr lang="es-ES" dirty="0"/>
              <a:t>La casa de labradores es una vivienda unifamiliar que significa ’’casa de los trabajadores’’ y representa una evolución de la </a:t>
            </a:r>
            <a:r>
              <a:rPr lang="es-ES" dirty="0" err="1"/>
              <a:t>barraca.Su</a:t>
            </a:r>
            <a:r>
              <a:rPr lang="es-ES" dirty="0"/>
              <a:t> construcción comenzó a finales del siglo XVIII, a partir de un diseño inicial del arquitecto Juan de Villanueva que fue transformándose sucesivamente en los trece años que duraron las obras y </a:t>
            </a:r>
            <a:r>
              <a:rPr lang="es-ES" dirty="0" err="1"/>
              <a:t>reformas.Tiene</a:t>
            </a:r>
            <a:r>
              <a:rPr lang="es-ES" dirty="0"/>
              <a:t> distintas características típicas - por ejemplo, la orientación de la fachada es este-oeste, que es diferente a la de las alquerías, de las cuales hablaremos más adelante. Esta orientación estaba pensada para una buena ventilación, relacionado con la brisa marina. De esta manera tenían ventilación </a:t>
            </a:r>
            <a:r>
              <a:rPr lang="es-ES" dirty="0" err="1"/>
              <a:t>natural,lo</a:t>
            </a:r>
            <a:r>
              <a:rPr lang="es-ES" dirty="0"/>
              <a:t> que era muy importante por el tema de la humedad y los </a:t>
            </a:r>
            <a:r>
              <a:rPr lang="es-ES" dirty="0" err="1"/>
              <a:t>animales.En</a:t>
            </a:r>
            <a:r>
              <a:rPr lang="es-ES" dirty="0"/>
              <a:t> lo que respecta a los materiales de construcción, se utilizó fábrica de ladrillo en los muros y sillares de granito en los zócalos y en las arcadas. </a:t>
            </a:r>
            <a:endParaRPr lang="fr-FR" dirty="0"/>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t="16342" r="-3" b="9613"/>
          <a:stretch/>
        </p:blipFill>
        <p:spPr>
          <a:xfrm>
            <a:off x="5648611" y="10"/>
            <a:ext cx="3493006" cy="3448414"/>
          </a:xfrm>
          <a:prstGeom prst="rect">
            <a:avLst/>
          </a:prstGeom>
        </p:spPr>
      </p:pic>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l="3635" r="14362" b="-1"/>
          <a:stretch/>
        </p:blipFill>
        <p:spPr>
          <a:xfrm>
            <a:off x="5646231" y="3437472"/>
            <a:ext cx="3493005" cy="3428996"/>
          </a:xfrm>
          <a:prstGeom prst="rect">
            <a:avLst/>
          </a:prstGeom>
        </p:spPr>
      </p:pic>
    </p:spTree>
    <p:extLst>
      <p:ext uri="{BB962C8B-B14F-4D97-AF65-F5344CB8AC3E}">
        <p14:creationId xmlns:p14="http://schemas.microsoft.com/office/powerpoint/2010/main" val="3213339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420888"/>
            <a:ext cx="6347714" cy="3880773"/>
          </a:xfrm>
        </p:spPr>
        <p:txBody>
          <a:bodyPr>
            <a:normAutofit fontScale="92500" lnSpcReduction="20000"/>
          </a:bodyPr>
          <a:lstStyle/>
          <a:p>
            <a:pPr marL="0" indent="0">
              <a:buNone/>
            </a:pPr>
            <a:endParaRPr lang="es-ES" sz="2000" dirty="0"/>
          </a:p>
          <a:p>
            <a:pPr marL="0" indent="0">
              <a:buNone/>
            </a:pPr>
            <a:endParaRPr lang="es-ES" sz="2000" dirty="0"/>
          </a:p>
          <a:p>
            <a:pPr marL="0" indent="0">
              <a:buNone/>
            </a:pPr>
            <a:endParaRPr lang="es-ES" sz="2000" dirty="0"/>
          </a:p>
          <a:p>
            <a:pPr marL="0" indent="0">
              <a:buNone/>
            </a:pPr>
            <a:endParaRPr lang="es-ES" sz="2000" dirty="0"/>
          </a:p>
          <a:p>
            <a:pPr marL="0" indent="0">
              <a:buNone/>
            </a:pPr>
            <a:r>
              <a:rPr lang="es-ES" sz="2000" dirty="0"/>
              <a:t>Los materiales utilizados en las casas de los labradores son distintos dependiendo de cada casa. Las más antiguas contienen materiales más rústicos, como carrizo y barro, y solo utilizan cal para la fachada principal. Por otra parte, en las más recientes (construidas hacia la mitad del siglo XX), es frecuente el uso de ladrillo sin </a:t>
            </a:r>
            <a:r>
              <a:rPr lang="es-ES" sz="2000" dirty="0" err="1"/>
              <a:t>encalar.La</a:t>
            </a:r>
            <a:r>
              <a:rPr lang="es-ES" sz="2000" dirty="0"/>
              <a:t> fachada norte suele estar pintada con una capa de alquitrán. Además, las ventanas y puertas cuentan con reja de hierro.</a:t>
            </a:r>
            <a:endParaRPr lang="fr-FR" sz="2000" dirty="0"/>
          </a:p>
          <a:p>
            <a:pPr marL="0" indent="0">
              <a:buNone/>
            </a:pPr>
            <a:endParaRPr lang="fr-FR" sz="2000"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608"/>
            <a:ext cx="7020272" cy="3498981"/>
          </a:xfrm>
          <a:prstGeom prst="rect">
            <a:avLst/>
          </a:prstGeom>
        </p:spPr>
      </p:pic>
    </p:spTree>
    <p:extLst>
      <p:ext uri="{BB962C8B-B14F-4D97-AF65-F5344CB8AC3E}">
        <p14:creationId xmlns:p14="http://schemas.microsoft.com/office/powerpoint/2010/main" val="2456323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119418" y="609600"/>
            <a:ext cx="3836082" cy="1320800"/>
          </a:xfrm>
        </p:spPr>
        <p:txBody>
          <a:bodyPr>
            <a:normAutofit/>
          </a:bodyPr>
          <a:lstStyle/>
          <a:p>
            <a:pPr>
              <a:lnSpc>
                <a:spcPct val="90000"/>
              </a:lnSpc>
            </a:pPr>
            <a:r>
              <a:rPr lang="fr-FR" sz="2800" b="1" i="1" dirty="0"/>
              <a:t> </a:t>
            </a:r>
            <a:r>
              <a:rPr lang="fr-FR" sz="2800" b="1" i="1" dirty="0" err="1"/>
              <a:t>Materiales</a:t>
            </a:r>
            <a:r>
              <a:rPr lang="fr-FR" sz="2800" b="1" i="1" dirty="0"/>
              <a:t> en las casas de </a:t>
            </a:r>
            <a:r>
              <a:rPr lang="fr-FR" sz="2800" b="1" i="1" dirty="0" err="1"/>
              <a:t>labradores</a:t>
            </a:r>
            <a:endParaRPr lang="fr-FR" sz="2800" b="1" i="1" dirty="0"/>
          </a:p>
        </p:txBody>
      </p:sp>
      <p:sp>
        <p:nvSpPr>
          <p:cNvPr id="5" name="Espace réservé du contenu 4"/>
          <p:cNvSpPr>
            <a:spLocks noGrp="1"/>
          </p:cNvSpPr>
          <p:nvPr>
            <p:ph idx="1"/>
          </p:nvPr>
        </p:nvSpPr>
        <p:spPr>
          <a:xfrm>
            <a:off x="3119418" y="2160589"/>
            <a:ext cx="3836082" cy="3880773"/>
          </a:xfrm>
        </p:spPr>
        <p:txBody>
          <a:bodyPr>
            <a:normAutofit fontScale="92500" lnSpcReduction="10000"/>
          </a:bodyPr>
          <a:lstStyle/>
          <a:p>
            <a:pPr>
              <a:lnSpc>
                <a:spcPct val="90000"/>
              </a:lnSpc>
              <a:buFont typeface="Wingdings" panose="05000000000000000000" pitchFamily="2" charset="2"/>
              <a:buChar char="Ø"/>
            </a:pPr>
            <a:r>
              <a:rPr lang="fr-FR" dirty="0" err="1"/>
              <a:t>Ladrillo</a:t>
            </a:r>
            <a:r>
              <a:rPr lang="fr-FR" dirty="0"/>
              <a:t> , </a:t>
            </a:r>
            <a:r>
              <a:rPr lang="fr-FR" dirty="0" err="1"/>
              <a:t>paredes</a:t>
            </a:r>
            <a:r>
              <a:rPr lang="fr-FR" dirty="0"/>
              <a:t> </a:t>
            </a:r>
          </a:p>
          <a:p>
            <a:pPr>
              <a:lnSpc>
                <a:spcPct val="90000"/>
              </a:lnSpc>
              <a:buFont typeface="Wingdings" panose="05000000000000000000" pitchFamily="2" charset="2"/>
              <a:buChar char="Ø"/>
            </a:pPr>
            <a:endParaRPr lang="fr-FR" dirty="0"/>
          </a:p>
          <a:p>
            <a:pPr>
              <a:lnSpc>
                <a:spcPct val="90000"/>
              </a:lnSpc>
              <a:buFont typeface="Wingdings" panose="05000000000000000000" pitchFamily="2" charset="2"/>
              <a:buChar char="Ø"/>
            </a:pPr>
            <a:r>
              <a:rPr lang="fr-FR" dirty="0" err="1"/>
              <a:t>Teja</a:t>
            </a:r>
            <a:r>
              <a:rPr lang="fr-FR" dirty="0"/>
              <a:t> </a:t>
            </a:r>
            <a:r>
              <a:rPr lang="fr-FR" dirty="0" err="1"/>
              <a:t>moruna</a:t>
            </a:r>
            <a:r>
              <a:rPr lang="fr-FR" dirty="0"/>
              <a:t>, </a:t>
            </a:r>
            <a:r>
              <a:rPr lang="fr-FR" dirty="0" err="1"/>
              <a:t>cubiertas</a:t>
            </a:r>
            <a:r>
              <a:rPr lang="fr-FR" dirty="0"/>
              <a:t> </a:t>
            </a:r>
          </a:p>
          <a:p>
            <a:pPr>
              <a:lnSpc>
                <a:spcPct val="90000"/>
              </a:lnSpc>
              <a:buFont typeface="Wingdings" panose="05000000000000000000" pitchFamily="2" charset="2"/>
              <a:buChar char="Ø"/>
            </a:pPr>
            <a:endParaRPr lang="fr-FR" dirty="0"/>
          </a:p>
          <a:p>
            <a:pPr>
              <a:lnSpc>
                <a:spcPct val="90000"/>
              </a:lnSpc>
              <a:buFont typeface="Wingdings" panose="05000000000000000000" pitchFamily="2" charset="2"/>
              <a:buChar char="Ø"/>
            </a:pPr>
            <a:endParaRPr lang="fr-FR" dirty="0"/>
          </a:p>
          <a:p>
            <a:pPr>
              <a:lnSpc>
                <a:spcPct val="90000"/>
              </a:lnSpc>
              <a:buFont typeface="Wingdings" panose="05000000000000000000" pitchFamily="2" charset="2"/>
              <a:buChar char="Ø"/>
            </a:pPr>
            <a:r>
              <a:rPr lang="fr-FR" dirty="0" err="1"/>
              <a:t>Madera</a:t>
            </a:r>
            <a:r>
              <a:rPr lang="fr-FR" dirty="0"/>
              <a:t> , </a:t>
            </a:r>
            <a:r>
              <a:rPr lang="fr-FR" dirty="0" err="1"/>
              <a:t>reciclada</a:t>
            </a:r>
            <a:r>
              <a:rPr lang="fr-FR" dirty="0"/>
              <a:t>, </a:t>
            </a:r>
            <a:r>
              <a:rPr lang="fr-FR" dirty="0" err="1"/>
              <a:t>por</a:t>
            </a:r>
            <a:r>
              <a:rPr lang="fr-FR" dirty="0"/>
              <a:t> la </a:t>
            </a:r>
            <a:r>
              <a:rPr lang="fr-FR" dirty="0" err="1"/>
              <a:t>falta</a:t>
            </a:r>
            <a:r>
              <a:rPr lang="fr-FR" dirty="0"/>
              <a:t> de </a:t>
            </a:r>
            <a:r>
              <a:rPr lang="fr-FR" dirty="0" err="1"/>
              <a:t>madera</a:t>
            </a:r>
            <a:r>
              <a:rPr lang="fr-FR" dirty="0"/>
              <a:t> de </a:t>
            </a:r>
            <a:r>
              <a:rPr lang="fr-FR" dirty="0" err="1"/>
              <a:t>buena</a:t>
            </a:r>
            <a:r>
              <a:rPr lang="fr-FR" dirty="0"/>
              <a:t> </a:t>
            </a:r>
            <a:r>
              <a:rPr lang="fr-FR" dirty="0" err="1"/>
              <a:t>calidad</a:t>
            </a:r>
            <a:r>
              <a:rPr lang="fr-FR" dirty="0"/>
              <a:t> en la </a:t>
            </a:r>
            <a:r>
              <a:rPr lang="fr-FR" dirty="0" err="1"/>
              <a:t>horta</a:t>
            </a:r>
            <a:r>
              <a:rPr lang="fr-FR" dirty="0"/>
              <a:t> « solo </a:t>
            </a:r>
            <a:r>
              <a:rPr lang="fr-FR" dirty="0" err="1"/>
              <a:t>hay</a:t>
            </a:r>
            <a:r>
              <a:rPr lang="fr-FR" dirty="0"/>
              <a:t> palmeras y no son </a:t>
            </a:r>
            <a:r>
              <a:rPr lang="fr-FR" dirty="0" err="1"/>
              <a:t>buenas</a:t>
            </a:r>
            <a:r>
              <a:rPr lang="fr-FR" dirty="0"/>
              <a:t> para </a:t>
            </a:r>
            <a:r>
              <a:rPr lang="fr-FR" dirty="0" err="1"/>
              <a:t>construir</a:t>
            </a:r>
            <a:r>
              <a:rPr lang="fr-FR" dirty="0"/>
              <a:t> » </a:t>
            </a:r>
          </a:p>
          <a:p>
            <a:pPr>
              <a:lnSpc>
                <a:spcPct val="90000"/>
              </a:lnSpc>
              <a:buFont typeface="Wingdings" panose="05000000000000000000" pitchFamily="2" charset="2"/>
              <a:buChar char="Ø"/>
            </a:pPr>
            <a:endParaRPr lang="fr-FR" dirty="0"/>
          </a:p>
          <a:p>
            <a:pPr>
              <a:lnSpc>
                <a:spcPct val="90000"/>
              </a:lnSpc>
              <a:buFont typeface="Wingdings" panose="05000000000000000000" pitchFamily="2" charset="2"/>
              <a:buChar char="Ø"/>
            </a:pPr>
            <a:endParaRPr lang="fr-FR" dirty="0"/>
          </a:p>
          <a:p>
            <a:pPr>
              <a:lnSpc>
                <a:spcPct val="90000"/>
              </a:lnSpc>
              <a:buFont typeface="Wingdings" panose="05000000000000000000" pitchFamily="2" charset="2"/>
              <a:buChar char="Ø"/>
            </a:pPr>
            <a:r>
              <a:rPr lang="fr-FR" dirty="0"/>
              <a:t>Hierro , en las </a:t>
            </a:r>
            <a:r>
              <a:rPr lang="fr-FR" dirty="0" err="1"/>
              <a:t>ventanas</a:t>
            </a:r>
            <a:r>
              <a:rPr lang="fr-FR" dirty="0"/>
              <a:t> y </a:t>
            </a:r>
            <a:r>
              <a:rPr lang="fr-FR" dirty="0" err="1"/>
              <a:t>puertas</a:t>
            </a:r>
            <a:r>
              <a:rPr lang="fr-FR" dirty="0"/>
              <a:t> </a:t>
            </a:r>
          </a:p>
          <a:p>
            <a:pPr marL="0" indent="0">
              <a:lnSpc>
                <a:spcPct val="90000"/>
              </a:lnSpc>
              <a:buNone/>
            </a:pPr>
            <a:endParaRPr lang="fr-FR" sz="1100" dirty="0"/>
          </a:p>
        </p:txBody>
      </p:sp>
      <p:pic>
        <p:nvPicPr>
          <p:cNvPr id="8" name="Image 7"/>
          <p:cNvPicPr/>
          <p:nvPr/>
        </p:nvPicPr>
        <p:blipFill rotWithShape="1">
          <a:blip r:embed="rId2" cstate="print">
            <a:alphaModFix/>
            <a:extLst>
              <a:ext uri="{28A0092B-C50C-407E-A947-70E740481C1C}">
                <a14:useLocalDpi xmlns:a14="http://schemas.microsoft.com/office/drawing/2010/main" val="0"/>
              </a:ext>
            </a:extLst>
          </a:blip>
          <a:srcRect t="5379" r="-1" b="15794"/>
          <a:stretch/>
        </p:blipFill>
        <p:spPr>
          <a:xfrm>
            <a:off x="445236" y="10"/>
            <a:ext cx="2575023" cy="1714490"/>
          </a:xfrm>
          <a:custGeom>
            <a:avLst/>
            <a:gdLst/>
            <a:ahLst/>
            <a:cxnLst/>
            <a:rect l="l" t="t" r="r" b="b"/>
            <a:pathLst>
              <a:path w="3433363" h="1714500">
                <a:moveTo>
                  <a:pt x="254958" y="0"/>
                </a:moveTo>
                <a:lnTo>
                  <a:pt x="3433363" y="0"/>
                </a:lnTo>
                <a:lnTo>
                  <a:pt x="3386734" y="312174"/>
                </a:lnTo>
                <a:lnTo>
                  <a:pt x="3386620" y="312174"/>
                </a:lnTo>
                <a:lnTo>
                  <a:pt x="3177155" y="1714500"/>
                </a:lnTo>
                <a:lnTo>
                  <a:pt x="0" y="1714500"/>
                </a:lnTo>
                <a:close/>
              </a:path>
            </a:pathLst>
          </a:custGeom>
        </p:spPr>
      </p:pic>
      <p:pic>
        <p:nvPicPr>
          <p:cNvPr id="9" name="Image 8"/>
          <p:cNvPicPr/>
          <p:nvPr/>
        </p:nvPicPr>
        <p:blipFill rotWithShape="1">
          <a:blip r:embed="rId3" cstate="print">
            <a:alphaModFix/>
            <a:extLst>
              <a:ext uri="{28A0092B-C50C-407E-A947-70E740481C1C}">
                <a14:useLocalDpi xmlns:a14="http://schemas.microsoft.com/office/drawing/2010/main" val="0"/>
              </a:ext>
            </a:extLst>
          </a:blip>
          <a:srcRect t="9974" r="-3" b="5133"/>
          <a:stretch/>
        </p:blipFill>
        <p:spPr>
          <a:xfrm>
            <a:off x="254018" y="1714500"/>
            <a:ext cx="2574085" cy="1714500"/>
          </a:xfrm>
          <a:custGeom>
            <a:avLst/>
            <a:gdLst/>
            <a:ahLst/>
            <a:cxnLst/>
            <a:rect l="l" t="t" r="r" b="b"/>
            <a:pathLst>
              <a:path w="3432113" h="1714500">
                <a:moveTo>
                  <a:pt x="254958" y="0"/>
                </a:moveTo>
                <a:lnTo>
                  <a:pt x="3432113" y="0"/>
                </a:lnTo>
                <a:lnTo>
                  <a:pt x="3176018" y="1714500"/>
                </a:lnTo>
                <a:lnTo>
                  <a:pt x="0" y="1714500"/>
                </a:lnTo>
                <a:close/>
              </a:path>
            </a:pathLst>
          </a:custGeom>
        </p:spPr>
      </p:pic>
      <p:pic>
        <p:nvPicPr>
          <p:cNvPr id="6" name="Image 5"/>
          <p:cNvPicPr/>
          <p:nvPr/>
        </p:nvPicPr>
        <p:blipFill rotWithShape="1">
          <a:blip r:embed="rId4" cstate="print">
            <a:alphaModFix/>
            <a:extLst>
              <a:ext uri="{28A0092B-C50C-407E-A947-70E740481C1C}">
                <a14:useLocalDpi xmlns:a14="http://schemas.microsoft.com/office/drawing/2010/main" val="0"/>
              </a:ext>
            </a:extLst>
          </a:blip>
          <a:srcRect b="820"/>
          <a:stretch/>
        </p:blipFill>
        <p:spPr>
          <a:xfrm>
            <a:off x="62799" y="3429000"/>
            <a:ext cx="2573232" cy="1714500"/>
          </a:xfrm>
          <a:custGeom>
            <a:avLst/>
            <a:gdLst/>
            <a:ahLst/>
            <a:cxnLst/>
            <a:rect l="l" t="t" r="r" b="b"/>
            <a:pathLst>
              <a:path w="3430976" h="1714500">
                <a:moveTo>
                  <a:pt x="254958" y="0"/>
                </a:moveTo>
                <a:lnTo>
                  <a:pt x="3430976" y="0"/>
                </a:lnTo>
                <a:lnTo>
                  <a:pt x="3174882" y="1714500"/>
                </a:lnTo>
                <a:lnTo>
                  <a:pt x="0" y="1714500"/>
                </a:lnTo>
                <a:close/>
              </a:path>
            </a:pathLst>
          </a:custGeom>
        </p:spPr>
      </p:pic>
      <p:pic>
        <p:nvPicPr>
          <p:cNvPr id="7" name="Image 6"/>
          <p:cNvPicPr/>
          <p:nvPr/>
        </p:nvPicPr>
        <p:blipFill rotWithShape="1">
          <a:blip r:embed="rId5" cstate="print">
            <a:alphaModFix/>
            <a:extLst>
              <a:ext uri="{28A0092B-C50C-407E-A947-70E740481C1C}">
                <a14:useLocalDpi xmlns:a14="http://schemas.microsoft.com/office/drawing/2010/main" val="0"/>
              </a:ext>
            </a:extLst>
          </a:blip>
          <a:srcRect r="3104" b="-2"/>
          <a:stretch/>
        </p:blipFill>
        <p:spPr>
          <a:xfrm>
            <a:off x="-7974" y="5127992"/>
            <a:ext cx="2453672" cy="1730008"/>
          </a:xfrm>
          <a:custGeom>
            <a:avLst/>
            <a:gdLst/>
            <a:ahLst/>
            <a:cxnLst/>
            <a:rect l="l" t="t" r="r" b="b"/>
            <a:pathLst>
              <a:path w="3271564" h="1730008">
                <a:moveTo>
                  <a:pt x="96673" y="0"/>
                </a:moveTo>
                <a:lnTo>
                  <a:pt x="3271564" y="0"/>
                </a:lnTo>
                <a:lnTo>
                  <a:pt x="3013153" y="1730008"/>
                </a:lnTo>
                <a:lnTo>
                  <a:pt x="0" y="1730008"/>
                </a:lnTo>
                <a:lnTo>
                  <a:pt x="0" y="650088"/>
                </a:lnTo>
                <a:close/>
              </a:path>
            </a:pathLst>
          </a:custGeom>
        </p:spPr>
      </p:pic>
    </p:spTree>
    <p:extLst>
      <p:ext uri="{BB962C8B-B14F-4D97-AF65-F5344CB8AC3E}">
        <p14:creationId xmlns:p14="http://schemas.microsoft.com/office/powerpoint/2010/main" val="2308197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 8"/>
          <p:cNvPicPr/>
          <p:nvPr/>
        </p:nvPicPr>
        <p:blipFill rotWithShape="1">
          <a:blip r:embed="rId2" cstate="print">
            <a:extLst>
              <a:ext uri="{28A0092B-C50C-407E-A947-70E740481C1C}">
                <a14:useLocalDpi xmlns:a14="http://schemas.microsoft.com/office/drawing/2010/main" val="0"/>
              </a:ext>
            </a:extLst>
          </a:blip>
          <a:srcRect t="16800" r="2" b="7987"/>
          <a:stretch/>
        </p:blipFill>
        <p:spPr>
          <a:xfrm>
            <a:off x="507999" y="609600"/>
            <a:ext cx="2359152" cy="1657807"/>
          </a:xfrm>
          <a:prstGeom prst="rect">
            <a:avLst/>
          </a:prstGeom>
        </p:spPr>
      </p:pic>
      <p:sp>
        <p:nvSpPr>
          <p:cNvPr id="16" name="Isosceles Triangle 8">
            <a:extLst>
              <a:ext uri="{FF2B5EF4-FFF2-40B4-BE49-F238E27FC236}">
                <a16:creationId xmlns:a16="http://schemas.microsoft.com/office/drawing/2014/main" id="{47037EC2-E7BE-462D-8EA7-37A9F4985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7" name="Image 6"/>
          <p:cNvPicPr/>
          <p:nvPr/>
        </p:nvPicPr>
        <p:blipFill rotWithShape="1">
          <a:blip r:embed="rId3">
            <a:extLst>
              <a:ext uri="{28A0092B-C50C-407E-A947-70E740481C1C}">
                <a14:useLocalDpi xmlns:a14="http://schemas.microsoft.com/office/drawing/2010/main" val="0"/>
              </a:ext>
            </a:extLst>
          </a:blip>
          <a:srcRect l="3566" r="-1" b="-1"/>
          <a:stretch/>
        </p:blipFill>
        <p:spPr>
          <a:xfrm>
            <a:off x="507999" y="2496008"/>
            <a:ext cx="2359152" cy="1657807"/>
          </a:xfrm>
          <a:prstGeom prst="rect">
            <a:avLst/>
          </a:prstGeom>
        </p:spPr>
      </p:pic>
      <p:sp>
        <p:nvSpPr>
          <p:cNvPr id="3" name="Espace réservé du contenu 2"/>
          <p:cNvSpPr>
            <a:spLocks noGrp="1"/>
          </p:cNvSpPr>
          <p:nvPr>
            <p:ph idx="1"/>
          </p:nvPr>
        </p:nvSpPr>
        <p:spPr>
          <a:xfrm>
            <a:off x="3046795" y="908721"/>
            <a:ext cx="3908705" cy="5132642"/>
          </a:xfrm>
        </p:spPr>
        <p:txBody>
          <a:bodyPr>
            <a:normAutofit/>
          </a:bodyPr>
          <a:lstStyle/>
          <a:p>
            <a:pPr>
              <a:lnSpc>
                <a:spcPct val="90000"/>
              </a:lnSpc>
              <a:buFont typeface="Arial" panose="020B0604020202020204" pitchFamily="34" charset="0"/>
              <a:buChar char="•"/>
            </a:pPr>
            <a:r>
              <a:rPr lang="fr-FR" sz="1600" b="1" dirty="0"/>
              <a:t>Barro ( </a:t>
            </a:r>
            <a:r>
              <a:rPr lang="fr-FR" sz="1600" b="1" dirty="0" err="1"/>
              <a:t>arcilla</a:t>
            </a:r>
            <a:r>
              <a:rPr lang="fr-FR" sz="1600" b="1" dirty="0"/>
              <a:t> , </a:t>
            </a:r>
            <a:r>
              <a:rPr lang="fr-FR" sz="1600" b="1" dirty="0" err="1"/>
              <a:t>arena</a:t>
            </a:r>
            <a:r>
              <a:rPr lang="fr-FR" sz="1600" b="1" dirty="0"/>
              <a:t>) ; </a:t>
            </a:r>
            <a:r>
              <a:rPr lang="fr-FR" sz="1600" b="1" dirty="0" err="1"/>
              <a:t>usado</a:t>
            </a:r>
            <a:r>
              <a:rPr lang="fr-FR" sz="1600" b="1" dirty="0"/>
              <a:t> </a:t>
            </a:r>
            <a:r>
              <a:rPr lang="fr-FR" sz="1600" b="1" dirty="0" err="1"/>
              <a:t>como</a:t>
            </a:r>
            <a:r>
              <a:rPr lang="fr-FR" sz="1600" b="1" dirty="0"/>
              <a:t> </a:t>
            </a:r>
            <a:r>
              <a:rPr lang="fr-FR" sz="1600" b="1" dirty="0" err="1"/>
              <a:t>mortero</a:t>
            </a:r>
            <a:r>
              <a:rPr lang="fr-FR" sz="1600" b="1" dirty="0"/>
              <a:t> para </a:t>
            </a:r>
            <a:r>
              <a:rPr lang="fr-FR" sz="1600" b="1" dirty="0" err="1"/>
              <a:t>aparejar</a:t>
            </a:r>
            <a:r>
              <a:rPr lang="fr-FR" sz="1600" b="1" dirty="0"/>
              <a:t> en </a:t>
            </a:r>
            <a:r>
              <a:rPr lang="fr-FR" sz="1600" b="1" dirty="0" err="1"/>
              <a:t>mamposteria</a:t>
            </a:r>
            <a:r>
              <a:rPr lang="fr-FR" sz="1600" b="1" dirty="0"/>
              <a:t> :</a:t>
            </a:r>
          </a:p>
          <a:p>
            <a:pPr>
              <a:lnSpc>
                <a:spcPct val="90000"/>
              </a:lnSpc>
              <a:buFont typeface="Arial" panose="020B0604020202020204" pitchFamily="34" charset="0"/>
              <a:buChar char="•"/>
            </a:pPr>
            <a:r>
              <a:rPr lang="fr-FR" sz="1600" b="1" dirty="0"/>
              <a:t>Adobe , </a:t>
            </a:r>
            <a:r>
              <a:rPr lang="fr-FR" sz="1600" b="1" dirty="0" err="1"/>
              <a:t>una</a:t>
            </a:r>
            <a:r>
              <a:rPr lang="fr-FR" sz="1600" b="1" dirty="0"/>
              <a:t> </a:t>
            </a:r>
            <a:r>
              <a:rPr lang="fr-FR" sz="1600" b="1" dirty="0" err="1"/>
              <a:t>masa</a:t>
            </a:r>
            <a:r>
              <a:rPr lang="fr-FR" sz="1600" b="1" dirty="0"/>
              <a:t> de </a:t>
            </a:r>
            <a:r>
              <a:rPr lang="fr-FR" sz="1600" b="1" dirty="0" err="1"/>
              <a:t>barro</a:t>
            </a:r>
            <a:r>
              <a:rPr lang="fr-FR" sz="1600" b="1" dirty="0"/>
              <a:t> ,a </a:t>
            </a:r>
            <a:r>
              <a:rPr lang="fr-FR" sz="1600" b="1" dirty="0" err="1"/>
              <a:t>veces</a:t>
            </a:r>
            <a:r>
              <a:rPr lang="fr-FR" sz="1600" b="1" dirty="0"/>
              <a:t> </a:t>
            </a:r>
            <a:r>
              <a:rPr lang="fr-FR" sz="1600" b="1" dirty="0" err="1"/>
              <a:t>mezclado</a:t>
            </a:r>
            <a:r>
              <a:rPr lang="fr-FR" sz="1600" b="1" dirty="0"/>
              <a:t> con </a:t>
            </a:r>
            <a:r>
              <a:rPr lang="fr-FR" sz="1600" b="1" dirty="0" err="1"/>
              <a:t>paja</a:t>
            </a:r>
            <a:r>
              <a:rPr lang="fr-FR" sz="1600" b="1" dirty="0"/>
              <a:t> , </a:t>
            </a:r>
            <a:r>
              <a:rPr lang="fr-FR" sz="1600" b="1" dirty="0" err="1"/>
              <a:t>moldeada</a:t>
            </a:r>
            <a:r>
              <a:rPr lang="fr-FR" sz="1600" b="1" dirty="0"/>
              <a:t> y </a:t>
            </a:r>
            <a:r>
              <a:rPr lang="fr-FR" sz="1600" b="1" dirty="0" err="1"/>
              <a:t>secada</a:t>
            </a:r>
            <a:r>
              <a:rPr lang="fr-FR" sz="1600" b="1" dirty="0"/>
              <a:t> al sol ; </a:t>
            </a:r>
            <a:r>
              <a:rPr lang="fr-FR" sz="1600" b="1" dirty="0" err="1"/>
              <a:t>asi</a:t>
            </a:r>
            <a:r>
              <a:rPr lang="fr-FR" sz="1600" b="1" dirty="0"/>
              <a:t> se </a:t>
            </a:r>
            <a:r>
              <a:rPr lang="fr-FR" sz="1600" b="1" dirty="0" err="1"/>
              <a:t>obtiene</a:t>
            </a:r>
            <a:r>
              <a:rPr lang="fr-FR" sz="1600" b="1" dirty="0"/>
              <a:t> un </a:t>
            </a:r>
            <a:r>
              <a:rPr lang="fr-FR" sz="1600" b="1" dirty="0" err="1"/>
              <a:t>ladrillo</a:t>
            </a:r>
            <a:r>
              <a:rPr lang="fr-FR" sz="1600" b="1" dirty="0"/>
              <a:t> , con que se </a:t>
            </a:r>
            <a:r>
              <a:rPr lang="fr-FR" sz="1600" b="1" dirty="0" err="1"/>
              <a:t>construyen</a:t>
            </a:r>
            <a:r>
              <a:rPr lang="fr-FR" sz="1600" b="1" dirty="0"/>
              <a:t> muros .</a:t>
            </a:r>
          </a:p>
          <a:p>
            <a:pPr>
              <a:lnSpc>
                <a:spcPct val="90000"/>
              </a:lnSpc>
              <a:buFont typeface="Arial" panose="020B0604020202020204" pitchFamily="34" charset="0"/>
              <a:buChar char="•"/>
            </a:pPr>
            <a:r>
              <a:rPr lang="fr-FR" sz="1600" b="1" dirty="0" err="1"/>
              <a:t>Mampuesto</a:t>
            </a:r>
            <a:r>
              <a:rPr lang="fr-FR" sz="1600" b="1" dirty="0"/>
              <a:t> , </a:t>
            </a:r>
            <a:r>
              <a:rPr lang="fr-FR" sz="1600" b="1" dirty="0" err="1"/>
              <a:t>puestos</a:t>
            </a:r>
            <a:r>
              <a:rPr lang="fr-FR" sz="1600" b="1" dirty="0"/>
              <a:t> a </a:t>
            </a:r>
            <a:r>
              <a:rPr lang="fr-FR" sz="1600" b="1" dirty="0" err="1"/>
              <a:t>mano</a:t>
            </a:r>
            <a:r>
              <a:rPr lang="fr-FR" sz="1600" b="1" dirty="0"/>
              <a:t> y sin </a:t>
            </a:r>
            <a:r>
              <a:rPr lang="fr-FR" sz="1600" b="1" dirty="0" err="1"/>
              <a:t>labrar</a:t>
            </a:r>
            <a:r>
              <a:rPr lang="fr-FR" sz="1600" b="1" dirty="0"/>
              <a:t> . </a:t>
            </a:r>
          </a:p>
          <a:p>
            <a:pPr>
              <a:lnSpc>
                <a:spcPct val="90000"/>
              </a:lnSpc>
              <a:buFont typeface="Arial" panose="020B0604020202020204" pitchFamily="34" charset="0"/>
              <a:buChar char="•"/>
            </a:pPr>
            <a:r>
              <a:rPr lang="fr-FR" sz="1600" b="1" dirty="0" err="1"/>
              <a:t>Piedra</a:t>
            </a:r>
            <a:r>
              <a:rPr lang="fr-FR" sz="1600" b="1" dirty="0"/>
              <a:t> ( muros )</a:t>
            </a:r>
          </a:p>
          <a:p>
            <a:pPr>
              <a:lnSpc>
                <a:spcPct val="90000"/>
              </a:lnSpc>
              <a:buFont typeface="Arial" panose="020B0604020202020204" pitchFamily="34" charset="0"/>
              <a:buChar char="•"/>
            </a:pPr>
            <a:r>
              <a:rPr lang="fr-FR" sz="1600" b="1" dirty="0" err="1"/>
              <a:t>Sillar</a:t>
            </a:r>
            <a:r>
              <a:rPr lang="fr-FR" sz="1600" b="1" dirty="0"/>
              <a:t> , </a:t>
            </a:r>
            <a:r>
              <a:rPr lang="fr-FR" sz="1600" b="1" dirty="0" err="1"/>
              <a:t>piedra</a:t>
            </a:r>
            <a:r>
              <a:rPr lang="fr-FR" sz="1600" b="1" dirty="0"/>
              <a:t> </a:t>
            </a:r>
            <a:r>
              <a:rPr lang="fr-FR" sz="1600" b="1" dirty="0" err="1"/>
              <a:t>labrada</a:t>
            </a:r>
            <a:r>
              <a:rPr lang="fr-FR" sz="1600" b="1" dirty="0"/>
              <a:t>, </a:t>
            </a:r>
            <a:r>
              <a:rPr lang="fr-FR" sz="1600" b="1" dirty="0" err="1"/>
              <a:t>Tiene</a:t>
            </a:r>
            <a:r>
              <a:rPr lang="fr-FR" sz="1600" b="1" dirty="0"/>
              <a:t> un </a:t>
            </a:r>
            <a:r>
              <a:rPr lang="fr-FR" sz="1600" b="1" dirty="0" err="1"/>
              <a:t>tamano</a:t>
            </a:r>
            <a:r>
              <a:rPr lang="fr-FR" sz="1600" b="1" dirty="0"/>
              <a:t>  y peso que </a:t>
            </a:r>
            <a:r>
              <a:rPr lang="fr-FR" sz="1600" b="1" dirty="0" err="1"/>
              <a:t>obliga</a:t>
            </a:r>
            <a:r>
              <a:rPr lang="fr-FR" sz="1600" b="1" dirty="0"/>
              <a:t> a </a:t>
            </a:r>
            <a:r>
              <a:rPr lang="fr-FR" sz="1600" b="1" dirty="0" err="1"/>
              <a:t>manipularlos</a:t>
            </a:r>
            <a:r>
              <a:rPr lang="fr-FR" sz="1600" b="1" dirty="0"/>
              <a:t> con </a:t>
            </a:r>
            <a:r>
              <a:rPr lang="fr-FR" sz="1600" b="1" dirty="0" err="1"/>
              <a:t>maquinas</a:t>
            </a:r>
            <a:r>
              <a:rPr lang="fr-FR" sz="1600" b="1" dirty="0"/>
              <a:t> </a:t>
            </a:r>
          </a:p>
          <a:p>
            <a:pPr marL="0" indent="0">
              <a:lnSpc>
                <a:spcPct val="90000"/>
              </a:lnSpc>
              <a:buNone/>
            </a:pPr>
            <a:endParaRPr lang="fr-FR" sz="1500" dirty="0"/>
          </a:p>
        </p:txBody>
      </p:sp>
      <p:pic>
        <p:nvPicPr>
          <p:cNvPr id="4" name="Image 3"/>
          <p:cNvPicPr/>
          <p:nvPr/>
        </p:nvPicPr>
        <p:blipFill rotWithShape="1">
          <a:blip r:embed="rId4">
            <a:extLst>
              <a:ext uri="{28A0092B-C50C-407E-A947-70E740481C1C}">
                <a14:useLocalDpi xmlns:a14="http://schemas.microsoft.com/office/drawing/2010/main" val="0"/>
              </a:ext>
            </a:extLst>
          </a:blip>
          <a:srcRect l="2791" r="39397"/>
          <a:stretch/>
        </p:blipFill>
        <p:spPr>
          <a:xfrm>
            <a:off x="507999" y="4383555"/>
            <a:ext cx="2359152" cy="1657807"/>
          </a:xfrm>
          <a:prstGeom prst="rect">
            <a:avLst/>
          </a:prstGeom>
        </p:spPr>
      </p:pic>
    </p:spTree>
    <p:extLst>
      <p:ext uri="{BB962C8B-B14F-4D97-AF65-F5344CB8AC3E}">
        <p14:creationId xmlns:p14="http://schemas.microsoft.com/office/powerpoint/2010/main" val="1989160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5937523"/>
          </a:xfrm>
        </p:spPr>
        <p:txBody>
          <a:bodyPr>
            <a:normAutofit/>
          </a:bodyPr>
          <a:lstStyle/>
          <a:p>
            <a:pPr marL="0" indent="0">
              <a:buNone/>
            </a:pPr>
            <a:r>
              <a:rPr lang="fr-FR" sz="2000" b="1" dirty="0"/>
              <a:t>Cal , </a:t>
            </a:r>
            <a:r>
              <a:rPr lang="fr-FR" sz="2000" b="1" dirty="0" err="1"/>
              <a:t>usado</a:t>
            </a:r>
            <a:r>
              <a:rPr lang="fr-FR" sz="2000" b="1" dirty="0"/>
              <a:t> en las </a:t>
            </a:r>
            <a:r>
              <a:rPr lang="fr-FR" sz="2000" b="1" dirty="0" err="1"/>
              <a:t>paredes</a:t>
            </a:r>
            <a:r>
              <a:rPr lang="fr-FR" sz="2000" b="1" dirty="0"/>
              <a:t> :</a:t>
            </a:r>
            <a:endParaRPr lang="fr-FR" sz="2000" dirty="0"/>
          </a:p>
          <a:p>
            <a:pPr marL="0" indent="0">
              <a:buNone/>
            </a:pPr>
            <a:endParaRPr lang="fr-FR" sz="2000" dirty="0"/>
          </a:p>
        </p:txBody>
      </p:sp>
      <p:pic>
        <p:nvPicPr>
          <p:cNvPr id="4" name="Image 3"/>
          <p:cNvPicPr/>
          <p:nvPr/>
        </p:nvPicPr>
        <p:blipFill>
          <a:blip r:embed="rId2">
            <a:extLst>
              <a:ext uri="{28A0092B-C50C-407E-A947-70E740481C1C}">
                <a14:useLocalDpi xmlns:a14="http://schemas.microsoft.com/office/drawing/2010/main" val="0"/>
              </a:ext>
            </a:extLst>
          </a:blip>
          <a:stretch>
            <a:fillRect/>
          </a:stretch>
        </p:blipFill>
        <p:spPr>
          <a:xfrm>
            <a:off x="457200" y="876336"/>
            <a:ext cx="3096344" cy="1512168"/>
          </a:xfrm>
          <a:prstGeom prst="rect">
            <a:avLst/>
          </a:prstGeom>
        </p:spPr>
      </p:pic>
      <p:sp>
        <p:nvSpPr>
          <p:cNvPr id="5" name="Rectangle 4"/>
          <p:cNvSpPr/>
          <p:nvPr/>
        </p:nvSpPr>
        <p:spPr>
          <a:xfrm>
            <a:off x="467544" y="2780928"/>
            <a:ext cx="6390456" cy="923330"/>
          </a:xfrm>
          <a:prstGeom prst="rect">
            <a:avLst/>
          </a:prstGeom>
        </p:spPr>
        <p:txBody>
          <a:bodyPr wrap="square">
            <a:spAutoFit/>
          </a:bodyPr>
          <a:lstStyle/>
          <a:p>
            <a:r>
              <a:rPr lang="fr-FR" b="1" dirty="0" err="1"/>
              <a:t>Carrizo</a:t>
            </a:r>
            <a:r>
              <a:rPr lang="fr-FR" b="1" dirty="0"/>
              <a:t> y junco </a:t>
            </a:r>
            <a:endParaRPr lang="fr-FR" dirty="0"/>
          </a:p>
          <a:p>
            <a:r>
              <a:rPr lang="fr-FR" b="1" dirty="0"/>
              <a:t>-</a:t>
            </a:r>
            <a:r>
              <a:rPr lang="fr-FR" b="1" dirty="0" err="1"/>
              <a:t>mezclado</a:t>
            </a:r>
            <a:r>
              <a:rPr lang="fr-FR" b="1" dirty="0"/>
              <a:t> con adobe </a:t>
            </a:r>
            <a:endParaRPr lang="fr-FR" dirty="0"/>
          </a:p>
          <a:p>
            <a:r>
              <a:rPr lang="fr-FR" b="1" dirty="0"/>
              <a:t>-</a:t>
            </a:r>
            <a:r>
              <a:rPr lang="fr-FR" b="1" dirty="0" err="1"/>
              <a:t>usado</a:t>
            </a:r>
            <a:r>
              <a:rPr lang="fr-FR" b="1" dirty="0"/>
              <a:t> en las </a:t>
            </a:r>
            <a:r>
              <a:rPr lang="fr-FR" b="1" dirty="0" err="1"/>
              <a:t>paredes</a:t>
            </a:r>
            <a:r>
              <a:rPr lang="fr-FR" b="1" dirty="0"/>
              <a:t> </a:t>
            </a:r>
            <a:endParaRPr lang="fr-FR" dirty="0"/>
          </a:p>
        </p:txBody>
      </p:sp>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67544" y="4149080"/>
            <a:ext cx="2952328" cy="1608956"/>
          </a:xfrm>
          <a:prstGeom prst="rect">
            <a:avLst/>
          </a:prstGeom>
        </p:spPr>
      </p:pic>
    </p:spTree>
    <p:extLst>
      <p:ext uri="{BB962C8B-B14F-4D97-AF65-F5344CB8AC3E}">
        <p14:creationId xmlns:p14="http://schemas.microsoft.com/office/powerpoint/2010/main" val="1461726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WhatsApp Image 2021-11-06 at 16.10.11.jpeg"/>
          <p:cNvPicPr/>
          <p:nvPr/>
        </p:nvPicPr>
        <p:blipFill rotWithShape="1">
          <a:blip r:embed="rId2"/>
          <a:srcRect t="15797" r="1" b="30820"/>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re 1"/>
          <p:cNvSpPr>
            <a:spLocks noGrp="1"/>
          </p:cNvSpPr>
          <p:nvPr>
            <p:ph type="title"/>
          </p:nvPr>
        </p:nvSpPr>
        <p:spPr>
          <a:xfrm>
            <a:off x="198353" y="156482"/>
            <a:ext cx="3149511" cy="1760349"/>
          </a:xfrm>
        </p:spPr>
        <p:txBody>
          <a:bodyPr>
            <a:normAutofit fontScale="90000"/>
          </a:bodyPr>
          <a:lstStyle/>
          <a:p>
            <a:pPr>
              <a:lnSpc>
                <a:spcPct val="90000"/>
              </a:lnSpc>
            </a:pPr>
            <a:br>
              <a:rPr lang="fr-FR" sz="2800" b="1" u="sng" dirty="0"/>
            </a:br>
            <a:r>
              <a:rPr lang="fr-FR" b="1" u="sng" dirty="0"/>
              <a:t>LAS ACEQUIAS:</a:t>
            </a:r>
            <a:r>
              <a:rPr lang="fr-FR" dirty="0"/>
              <a:t> </a:t>
            </a:r>
            <a:br>
              <a:rPr lang="fr-FR" sz="2800" dirty="0"/>
            </a:br>
            <a:endParaRPr lang="fr-FR" sz="2800" dirty="0"/>
          </a:p>
        </p:txBody>
      </p:sp>
      <p:sp>
        <p:nvSpPr>
          <p:cNvPr id="3" name="Espace réservé du contenu 2"/>
          <p:cNvSpPr>
            <a:spLocks noGrp="1"/>
          </p:cNvSpPr>
          <p:nvPr>
            <p:ph idx="1"/>
          </p:nvPr>
        </p:nvSpPr>
        <p:spPr>
          <a:xfrm>
            <a:off x="257761" y="1484784"/>
            <a:ext cx="3720990" cy="5040559"/>
          </a:xfrm>
        </p:spPr>
        <p:txBody>
          <a:bodyPr>
            <a:normAutofit fontScale="62500" lnSpcReduction="20000"/>
          </a:bodyPr>
          <a:lstStyle/>
          <a:p>
            <a:pPr marL="0" indent="0" fontAlgn="base">
              <a:lnSpc>
                <a:spcPct val="90000"/>
              </a:lnSpc>
              <a:buNone/>
            </a:pPr>
            <a:endParaRPr lang="es-ES" dirty="0"/>
          </a:p>
          <a:p>
            <a:pPr marL="0" indent="0" fontAlgn="base">
              <a:lnSpc>
                <a:spcPct val="90000"/>
              </a:lnSpc>
              <a:buNone/>
            </a:pPr>
            <a:endParaRPr lang="es-ES" dirty="0"/>
          </a:p>
          <a:p>
            <a:pPr marL="0" indent="0" fontAlgn="base">
              <a:lnSpc>
                <a:spcPct val="90000"/>
              </a:lnSpc>
              <a:buNone/>
            </a:pPr>
            <a:endParaRPr lang="es-ES" dirty="0"/>
          </a:p>
          <a:p>
            <a:pPr marL="0" indent="0" fontAlgn="base">
              <a:lnSpc>
                <a:spcPct val="90000"/>
              </a:lnSpc>
              <a:buNone/>
            </a:pPr>
            <a:r>
              <a:rPr lang="es-ES" dirty="0"/>
              <a:t>Una </a:t>
            </a:r>
            <a:r>
              <a:rPr lang="es-ES" b="1" dirty="0"/>
              <a:t>acequia</a:t>
            </a:r>
            <a:r>
              <a:rPr lang="es-ES" dirty="0"/>
              <a:t> (del árabe hispano </a:t>
            </a:r>
            <a:r>
              <a:rPr lang="es-ES" dirty="0" err="1"/>
              <a:t>assáqya</a:t>
            </a:r>
            <a:r>
              <a:rPr lang="es-ES" dirty="0"/>
              <a:t>, y este del árabe clásico «al-</a:t>
            </a:r>
            <a:r>
              <a:rPr lang="es-ES" dirty="0" err="1"/>
              <a:t>sāqiyah</a:t>
            </a:r>
            <a:r>
              <a:rPr lang="es-ES" dirty="0"/>
              <a:t>», </a:t>
            </a:r>
            <a:r>
              <a:rPr lang="es-ES" i="1" dirty="0"/>
              <a:t>irrigadora</a:t>
            </a:r>
            <a:r>
              <a:rPr lang="es-ES" dirty="0"/>
              <a:t>) o </a:t>
            </a:r>
            <a:r>
              <a:rPr lang="es-ES" b="1" dirty="0"/>
              <a:t>cacera</a:t>
            </a:r>
            <a:r>
              <a:rPr lang="es-ES" dirty="0"/>
              <a:t> es una zanja o </a:t>
            </a:r>
            <a:r>
              <a:rPr lang="es-ES" u="sng" dirty="0">
                <a:hlinkClick r:id="rId3"/>
              </a:rPr>
              <a:t>canal a cielo abierto</a:t>
            </a:r>
            <a:r>
              <a:rPr lang="es-ES" dirty="0"/>
              <a:t> para conducir el agua de regadío, de abastecimiento a poblaciones o fines similares  </a:t>
            </a:r>
            <a:endParaRPr lang="fr-FR" dirty="0"/>
          </a:p>
          <a:p>
            <a:pPr marL="0" indent="0" fontAlgn="base">
              <a:lnSpc>
                <a:spcPct val="90000"/>
              </a:lnSpc>
              <a:buNone/>
            </a:pPr>
            <a:r>
              <a:rPr lang="es-ES" b="1" u="sng" dirty="0"/>
              <a:t>Origen:</a:t>
            </a:r>
            <a:r>
              <a:rPr lang="es-ES" dirty="0"/>
              <a:t> </a:t>
            </a:r>
            <a:endParaRPr lang="fr-FR" dirty="0"/>
          </a:p>
          <a:p>
            <a:pPr marL="0" indent="0" fontAlgn="base">
              <a:lnSpc>
                <a:spcPct val="90000"/>
              </a:lnSpc>
              <a:buNone/>
            </a:pPr>
            <a:r>
              <a:rPr lang="es-ES" dirty="0"/>
              <a:t>Con especial desarrollo en la cultura </a:t>
            </a:r>
            <a:r>
              <a:rPr lang="es-ES" u="sng" dirty="0">
                <a:hlinkClick r:id="rId4"/>
              </a:rPr>
              <a:t>árabe</a:t>
            </a:r>
            <a:r>
              <a:rPr lang="es-ES" dirty="0"/>
              <a:t>, estas construcciones, tienen afinidades de uso con los acueductos romanos, si bien su empleo principal es el riego de huertos, plantaciones o explotaciones agrarias, aprovechando la </a:t>
            </a:r>
            <a:r>
              <a:rPr lang="es-ES" u="sng" dirty="0">
                <a:hlinkClick r:id="rId5"/>
              </a:rPr>
              <a:t>orografía</a:t>
            </a:r>
            <a:r>
              <a:rPr lang="es-ES" dirty="0"/>
              <a:t> del terreno para la distribución y conducción del agua, formando una red de ramales a partir de la acequia principal.  </a:t>
            </a:r>
            <a:endParaRPr lang="fr-FR" dirty="0"/>
          </a:p>
          <a:p>
            <a:pPr marL="0" indent="0" fontAlgn="base">
              <a:lnSpc>
                <a:spcPct val="90000"/>
              </a:lnSpc>
              <a:buNone/>
            </a:pPr>
            <a:r>
              <a:rPr lang="es-ES" b="1" u="sng" dirty="0"/>
              <a:t>Sostenibilidad de las acequias de drenaje:</a:t>
            </a:r>
            <a:r>
              <a:rPr lang="es-ES" dirty="0"/>
              <a:t> </a:t>
            </a:r>
            <a:endParaRPr lang="fr-FR" dirty="0"/>
          </a:p>
          <a:p>
            <a:pPr marL="0" indent="0" fontAlgn="base">
              <a:lnSpc>
                <a:spcPct val="90000"/>
              </a:lnSpc>
              <a:buNone/>
            </a:pPr>
            <a:r>
              <a:rPr lang="es-ES" dirty="0"/>
              <a:t>Las acequias de drenaje juegan un papel importante en la </a:t>
            </a:r>
            <a:r>
              <a:rPr lang="es-ES" u="sng" dirty="0">
                <a:hlinkClick r:id="rId6"/>
              </a:rPr>
              <a:t>agricultura</a:t>
            </a:r>
            <a:r>
              <a:rPr lang="es-ES" dirty="0"/>
              <a:t> en todo el mundo. Los sistemas de drenaje inadecuados aceleran la contaminación del agua, desecan excesivamente los suelos durante la sequía estacional y se convierten en una carga financiera de mantener. Los equipos industriales de movimiento de tierras facilitan el mantenimiento de zanjas de drenaje recto, pero el atrincheramiento da como resultado un aumento de los costos ambientales y eventualmente profundos costos económicos con el tiempo. </a:t>
            </a:r>
            <a:r>
              <a:rPr lang="es-ES" sz="700" dirty="0"/>
              <a:t> </a:t>
            </a:r>
            <a:endParaRPr lang="fr-FR" sz="700" dirty="0"/>
          </a:p>
          <a:p>
            <a:pPr marL="0" indent="0">
              <a:lnSpc>
                <a:spcPct val="90000"/>
              </a:lnSpc>
              <a:buNone/>
            </a:pPr>
            <a:endParaRPr lang="fr-FR" sz="700" dirty="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4402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042347" y="609600"/>
            <a:ext cx="3913153" cy="1320800"/>
          </a:xfrm>
        </p:spPr>
        <p:txBody>
          <a:bodyPr>
            <a:normAutofit/>
          </a:bodyPr>
          <a:lstStyle/>
          <a:p>
            <a:r>
              <a:rPr lang="es-ES" b="1"/>
              <a:t>La Huerta Norte De Valencia </a:t>
            </a:r>
            <a:endParaRPr lang="fr-FR" b="1"/>
          </a:p>
        </p:txBody>
      </p:sp>
      <p:sp>
        <p:nvSpPr>
          <p:cNvPr id="3" name="Espace réservé du contenu 2"/>
          <p:cNvSpPr>
            <a:spLocks noGrp="1"/>
          </p:cNvSpPr>
          <p:nvPr>
            <p:ph idx="1"/>
          </p:nvPr>
        </p:nvSpPr>
        <p:spPr>
          <a:xfrm>
            <a:off x="3046795" y="2160589"/>
            <a:ext cx="3908705" cy="3880773"/>
          </a:xfrm>
        </p:spPr>
        <p:txBody>
          <a:bodyPr>
            <a:normAutofit/>
          </a:bodyPr>
          <a:lstStyle/>
          <a:p>
            <a:pPr>
              <a:lnSpc>
                <a:spcPct val="90000"/>
              </a:lnSpc>
            </a:pPr>
            <a:r>
              <a:rPr lang="es-ES"/>
              <a:t>La Huerta Norte es una comarca de la provincia de Valencia en el centro de la Comunidad Valenciana, España. Al formar parte del Área Metropolitana de Valencia  (lo que se llamó la "Gran Valencia"), no tiene instituciones de la generalidad , lo cual no permite clarificar su capital administrativa, aunque las cabeceras de los dos Partidos Judiciales están en Moncada y Masamagrell. </a:t>
            </a:r>
            <a:endParaRPr lang="fr-FR"/>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r="14796" b="4"/>
          <a:stretch/>
        </p:blipFill>
        <p:spPr>
          <a:xfrm>
            <a:off x="508000" y="609600"/>
            <a:ext cx="2358448" cy="2075914"/>
          </a:xfrm>
          <a:prstGeom prst="rect">
            <a:avLst/>
          </a:prstGeom>
        </p:spPr>
      </p:pic>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l="14551" r="2831" b="-3"/>
          <a:stretch/>
        </p:blipFill>
        <p:spPr>
          <a:xfrm>
            <a:off x="508000" y="2913187"/>
            <a:ext cx="2358448" cy="3128505"/>
          </a:xfrm>
          <a:prstGeom prst="rect">
            <a:avLst/>
          </a:prstGeom>
        </p:spPr>
      </p:pic>
    </p:spTree>
    <p:extLst>
      <p:ext uri="{BB962C8B-B14F-4D97-AF65-F5344CB8AC3E}">
        <p14:creationId xmlns:p14="http://schemas.microsoft.com/office/powerpoint/2010/main" val="884769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2317"/>
            <a:ext cx="6347713" cy="1320800"/>
          </a:xfrm>
        </p:spPr>
        <p:txBody>
          <a:bodyPr>
            <a:normAutofit fontScale="90000"/>
          </a:bodyPr>
          <a:lstStyle/>
          <a:p>
            <a:br>
              <a:rPr lang="es-ES" b="1" dirty="0">
                <a:solidFill>
                  <a:srgbClr val="92D050"/>
                </a:solidFill>
              </a:rPr>
            </a:br>
            <a:r>
              <a:rPr lang="es-ES" b="1" dirty="0">
                <a:solidFill>
                  <a:srgbClr val="92D050"/>
                </a:solidFill>
              </a:rPr>
              <a:t>Agricultura tradicional</a:t>
            </a:r>
            <a:br>
              <a:rPr lang="fr-FR" b="1" dirty="0">
                <a:solidFill>
                  <a:srgbClr val="92D050"/>
                </a:solidFill>
              </a:rPr>
            </a:br>
            <a:endParaRPr lang="fr-FR" b="1" dirty="0">
              <a:solidFill>
                <a:srgbClr val="92D050"/>
              </a:solidFill>
            </a:endParaRPr>
          </a:p>
        </p:txBody>
      </p:sp>
      <p:sp>
        <p:nvSpPr>
          <p:cNvPr id="3" name="Espace réservé du contenu 2"/>
          <p:cNvSpPr>
            <a:spLocks noGrp="1"/>
          </p:cNvSpPr>
          <p:nvPr>
            <p:ph idx="1"/>
          </p:nvPr>
        </p:nvSpPr>
        <p:spPr>
          <a:xfrm>
            <a:off x="-108520" y="1700808"/>
            <a:ext cx="4608512" cy="5157192"/>
          </a:xfrm>
        </p:spPr>
        <p:txBody>
          <a:bodyPr>
            <a:normAutofit lnSpcReduction="10000"/>
          </a:bodyPr>
          <a:lstStyle/>
          <a:p>
            <a:r>
              <a:rPr lang="es-ES" sz="2000" b="1" dirty="0"/>
              <a:t>En el campo canario conviven dos modelos agrícolas bien diferenciados, el de la agricultura destinada a la exportación y el de la agricultura tradicional destinada al autoconsumo familiar y al mercado interior. Esta última se localiza, principalmente, en las medianías de las islas, se plantan cereales, papas, productos de la huerta y frutas. La actividad agrícola ha sido, en combinación con la ganadería, el pilar fundamental del sector económico en el Archipiélago desde los antiguos canarios hasta los años sesenta del siglo XX.</a:t>
            </a:r>
            <a:endParaRPr lang="fr-FR" sz="2000" b="1" dirty="0"/>
          </a:p>
          <a:p>
            <a:endParaRPr lang="fr-FR" sz="2000" dirty="0"/>
          </a:p>
        </p:txBody>
      </p:sp>
      <p:sp>
        <p:nvSpPr>
          <p:cNvPr id="6" name="Rectangle 5"/>
          <p:cNvSpPr/>
          <p:nvPr/>
        </p:nvSpPr>
        <p:spPr>
          <a:xfrm>
            <a:off x="4355976" y="4077072"/>
            <a:ext cx="3312368" cy="2031325"/>
          </a:xfrm>
          <a:prstGeom prst="rect">
            <a:avLst/>
          </a:prstGeom>
        </p:spPr>
        <p:txBody>
          <a:bodyPr wrap="square">
            <a:spAutoFit/>
          </a:bodyPr>
          <a:lstStyle/>
          <a:p>
            <a:r>
              <a:rPr lang="fr-FR" i="1" u="sng" dirty="0"/>
              <a:t>la </a:t>
            </a:r>
            <a:r>
              <a:rPr lang="fr-FR" i="1" u="sng" dirty="0" err="1"/>
              <a:t>agricultura</a:t>
            </a:r>
            <a:r>
              <a:rPr lang="fr-FR" i="1" u="sng" dirty="0"/>
              <a:t> </a:t>
            </a:r>
            <a:r>
              <a:rPr lang="fr-FR" i="1" u="sng" dirty="0" err="1"/>
              <a:t>tradicional</a:t>
            </a:r>
            <a:r>
              <a:rPr lang="fr-FR" i="1" u="sng" dirty="0"/>
              <a:t> </a:t>
            </a:r>
            <a:r>
              <a:rPr lang="fr-FR" i="1" u="sng" dirty="0" err="1"/>
              <a:t>destinada</a:t>
            </a:r>
            <a:r>
              <a:rPr lang="fr-FR" i="1" u="sng" dirty="0"/>
              <a:t> al </a:t>
            </a:r>
            <a:r>
              <a:rPr lang="fr-FR" i="1" u="sng" dirty="0" err="1"/>
              <a:t>autoconsumo</a:t>
            </a:r>
            <a:r>
              <a:rPr lang="fr-FR" i="1" u="sng" dirty="0"/>
              <a:t> </a:t>
            </a:r>
            <a:r>
              <a:rPr lang="fr-FR" i="1" u="sng" dirty="0" err="1"/>
              <a:t>familiar</a:t>
            </a:r>
            <a:r>
              <a:rPr lang="fr-FR" i="1" u="sng" dirty="0"/>
              <a:t> y al </a:t>
            </a:r>
            <a:r>
              <a:rPr lang="fr-FR" i="1" u="sng" dirty="0" err="1"/>
              <a:t>mercado</a:t>
            </a:r>
            <a:r>
              <a:rPr lang="fr-FR" i="1" u="sng" dirty="0"/>
              <a:t> </a:t>
            </a:r>
            <a:r>
              <a:rPr lang="fr-FR" i="1" u="sng" dirty="0" err="1"/>
              <a:t>interior</a:t>
            </a:r>
            <a:r>
              <a:rPr lang="fr-FR" i="1" u="sng" dirty="0"/>
              <a:t>, se </a:t>
            </a:r>
            <a:r>
              <a:rPr lang="fr-FR" i="1" u="sng" dirty="0" err="1"/>
              <a:t>localiza</a:t>
            </a:r>
            <a:r>
              <a:rPr lang="fr-FR" i="1" u="sng" dirty="0"/>
              <a:t>, </a:t>
            </a:r>
            <a:r>
              <a:rPr lang="fr-FR" i="1" u="sng" dirty="0" err="1"/>
              <a:t>principalmente</a:t>
            </a:r>
            <a:r>
              <a:rPr lang="fr-FR" i="1" u="sng" dirty="0"/>
              <a:t>, en las </a:t>
            </a:r>
            <a:r>
              <a:rPr lang="fr-FR" i="1" u="sng" dirty="0" err="1"/>
              <a:t>medianías</a:t>
            </a:r>
            <a:r>
              <a:rPr lang="fr-FR" i="1" u="sng" dirty="0"/>
              <a:t> de las </a:t>
            </a:r>
            <a:r>
              <a:rPr lang="fr-FR" i="1" u="sng" dirty="0" err="1"/>
              <a:t>islas</a:t>
            </a:r>
            <a:r>
              <a:rPr lang="fr-FR" i="1" u="sng" dirty="0"/>
              <a:t>, se </a:t>
            </a:r>
            <a:r>
              <a:rPr lang="fr-FR" i="1" u="sng" dirty="0" err="1"/>
              <a:t>plantan</a:t>
            </a:r>
            <a:r>
              <a:rPr lang="fr-FR" i="1" u="sng" dirty="0"/>
              <a:t> </a:t>
            </a:r>
            <a:r>
              <a:rPr lang="fr-FR" i="1" u="sng" dirty="0" err="1"/>
              <a:t>cereales</a:t>
            </a:r>
            <a:r>
              <a:rPr lang="fr-FR" i="1" u="sng" dirty="0"/>
              <a:t>, papas, </a:t>
            </a:r>
            <a:r>
              <a:rPr lang="fr-FR" i="1" u="sng" dirty="0" err="1"/>
              <a:t>productos</a:t>
            </a:r>
            <a:r>
              <a:rPr lang="fr-FR" i="1" u="sng" dirty="0"/>
              <a:t> de la huerta y </a:t>
            </a:r>
            <a:r>
              <a:rPr lang="fr-FR" i="1" u="sng" dirty="0" err="1"/>
              <a:t>frutas</a:t>
            </a:r>
            <a:r>
              <a:rPr lang="fr-FR" b="1" i="1" dirty="0"/>
              <a:t>.</a:t>
            </a:r>
            <a:endParaRPr lang="fr-FR" i="1"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7700" y="1661498"/>
            <a:ext cx="2946627" cy="2182687"/>
          </a:xfrm>
          <a:prstGeom prst="rect">
            <a:avLst/>
          </a:prstGeom>
        </p:spPr>
      </p:pic>
    </p:spTree>
    <p:extLst>
      <p:ext uri="{BB962C8B-B14F-4D97-AF65-F5344CB8AC3E}">
        <p14:creationId xmlns:p14="http://schemas.microsoft.com/office/powerpoint/2010/main" val="3863107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B13709E2-3247-4D81-9C40-693C365722F8}"/>
              </a:ext>
            </a:extLst>
          </p:cNvPr>
          <p:cNvPicPr/>
          <p:nvPr/>
        </p:nvPicPr>
        <p:blipFill rotWithShape="1">
          <a:blip r:embed="rId2">
            <a:duotone>
              <a:prstClr val="black"/>
              <a:schemeClr val="tx2">
                <a:tint val="45000"/>
                <a:satMod val="400000"/>
              </a:schemeClr>
            </a:duotone>
            <a:alphaModFix amt="40000"/>
          </a:blip>
          <a:srcRect l="21688" r="13979" b="1"/>
          <a:stretch/>
        </p:blipFill>
        <p:spPr>
          <a:xfrm>
            <a:off x="0" y="10"/>
            <a:ext cx="9143980" cy="6857990"/>
          </a:xfrm>
          <a:prstGeom prst="rect">
            <a:avLst/>
          </a:prstGeom>
        </p:spPr>
      </p:pic>
      <p:sp>
        <p:nvSpPr>
          <p:cNvPr id="2" name="Titre 1"/>
          <p:cNvSpPr>
            <a:spLocks noGrp="1"/>
          </p:cNvSpPr>
          <p:nvPr>
            <p:ph type="title"/>
          </p:nvPr>
        </p:nvSpPr>
        <p:spPr>
          <a:xfrm>
            <a:off x="23912" y="309854"/>
            <a:ext cx="6447501" cy="1320800"/>
          </a:xfrm>
        </p:spPr>
        <p:txBody>
          <a:bodyPr>
            <a:normAutofit/>
          </a:bodyPr>
          <a:lstStyle/>
          <a:p>
            <a:r>
              <a:rPr lang="fr-FR" b="1" i="1" u="sng" dirty="0"/>
              <a:t>Los </a:t>
            </a:r>
            <a:r>
              <a:rPr lang="fr-FR" b="1" i="1" u="sng" dirty="0" err="1"/>
              <a:t>Puentes</a:t>
            </a:r>
            <a:endParaRPr lang="fr-FR" dirty="0"/>
          </a:p>
        </p:txBody>
      </p:sp>
      <p:sp>
        <p:nvSpPr>
          <p:cNvPr id="3" name="Espace réservé du contenu 2"/>
          <p:cNvSpPr>
            <a:spLocks noGrp="1"/>
          </p:cNvSpPr>
          <p:nvPr>
            <p:ph idx="1"/>
          </p:nvPr>
        </p:nvSpPr>
        <p:spPr>
          <a:xfrm>
            <a:off x="323528" y="4149080"/>
            <a:ext cx="8280920" cy="2376265"/>
          </a:xfrm>
        </p:spPr>
        <p:txBody>
          <a:bodyPr>
            <a:normAutofit fontScale="92500"/>
          </a:bodyPr>
          <a:lstStyle/>
          <a:p>
            <a:r>
              <a:rPr lang="es-ES" sz="2400" dirty="0">
                <a:solidFill>
                  <a:srgbClr val="FFFFFF"/>
                </a:solidFill>
              </a:rPr>
              <a:t>Un </a:t>
            </a:r>
            <a:r>
              <a:rPr lang="es-ES" sz="2400" b="1" dirty="0">
                <a:solidFill>
                  <a:srgbClr val="FFFFFF"/>
                </a:solidFill>
              </a:rPr>
              <a:t>puente</a:t>
            </a:r>
            <a:r>
              <a:rPr lang="es-ES" sz="2400" dirty="0">
                <a:solidFill>
                  <a:srgbClr val="FFFFFF"/>
                </a:solidFill>
              </a:rPr>
              <a:t> es una construcción que permite salvar un accidente geográfico como un rio, un cañón, un valle o un cuerpo de agua, o cualquier otro obstáculo físico, como una carretera, un camino, una vía Ferrera. El diseño de cada puente varía dependiendo de su función y de la naturaleza del terreno sobre el que se construye.</a:t>
            </a:r>
          </a:p>
          <a:p>
            <a:endParaRPr lang="fr-FR" dirty="0">
              <a:solidFill>
                <a:srgbClr val="FFFFFF"/>
              </a:solidFill>
            </a:endParaRPr>
          </a:p>
        </p:txBody>
      </p:sp>
    </p:spTree>
    <p:extLst>
      <p:ext uri="{BB962C8B-B14F-4D97-AF65-F5344CB8AC3E}">
        <p14:creationId xmlns:p14="http://schemas.microsoft.com/office/powerpoint/2010/main" val="237143563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75D38B-3C77-4C1B-8A1F-541CE678B682}"/>
              </a:ext>
            </a:extLst>
          </p:cNvPr>
          <p:cNvSpPr>
            <a:spLocks noGrp="1"/>
          </p:cNvSpPr>
          <p:nvPr>
            <p:ph type="title"/>
          </p:nvPr>
        </p:nvSpPr>
        <p:spPr>
          <a:xfrm>
            <a:off x="4152550" y="609600"/>
            <a:ext cx="2802951" cy="1320800"/>
          </a:xfrm>
        </p:spPr>
        <p:txBody>
          <a:bodyPr>
            <a:normAutofit/>
          </a:bodyPr>
          <a:lstStyle/>
          <a:p>
            <a:r>
              <a:rPr lang="es-ES" i="1" u="sng"/>
              <a:t>Carreteras o autovias</a:t>
            </a:r>
            <a:endParaRPr lang="es-ES" dirty="0"/>
          </a:p>
        </p:txBody>
      </p:sp>
      <p:sp>
        <p:nvSpPr>
          <p:cNvPr id="3" name="Marcador de contenido 2">
            <a:extLst>
              <a:ext uri="{FF2B5EF4-FFF2-40B4-BE49-F238E27FC236}">
                <a16:creationId xmlns:a16="http://schemas.microsoft.com/office/drawing/2014/main" id="{42DEF491-570B-4124-9797-3B446BBC3037}"/>
              </a:ext>
            </a:extLst>
          </p:cNvPr>
          <p:cNvSpPr>
            <a:spLocks noGrp="1"/>
          </p:cNvSpPr>
          <p:nvPr>
            <p:ph idx="1"/>
          </p:nvPr>
        </p:nvSpPr>
        <p:spPr>
          <a:xfrm>
            <a:off x="3907172" y="2160589"/>
            <a:ext cx="3048329" cy="3880773"/>
          </a:xfrm>
        </p:spPr>
        <p:txBody>
          <a:bodyPr>
            <a:normAutofit/>
          </a:bodyPr>
          <a:lstStyle/>
          <a:p>
            <a:pPr>
              <a:lnSpc>
                <a:spcPct val="90000"/>
              </a:lnSpc>
            </a:pPr>
            <a:r>
              <a:rPr lang="es-ES" sz="1400"/>
              <a:t>Una autopista es un canal de comunicación por carretera con calzadas separadas, reservado para la circulación de alta velocidad de vehículos de motor (automóviles, motocicletas, vehículos pesados). No tiene paso a nivel y los dos sentidos de circulación están separados por una mediana central o una barandilla, delimitada por un carril de emergencia (BAU) y es accesible gracias a unos puntos previstos a tal efecto. </a:t>
            </a:r>
            <a:r>
              <a:rPr lang="fr-FR" sz="1400"/>
              <a:t>Efecto1 </a:t>
            </a:r>
            <a:r>
              <a:rPr lang="fr-FR" sz="1400" err="1"/>
              <a:t>denominado</a:t>
            </a:r>
            <a:r>
              <a:rPr lang="fr-FR" sz="1400"/>
              <a:t> </a:t>
            </a:r>
            <a:r>
              <a:rPr lang="fr-FR" sz="1400" err="1"/>
              <a:t>intercambiador</a:t>
            </a:r>
            <a:r>
              <a:rPr lang="fr-FR" sz="1400"/>
              <a:t>, que </a:t>
            </a:r>
            <a:r>
              <a:rPr lang="fr-FR" sz="1400" err="1"/>
              <a:t>comunica</a:t>
            </a:r>
            <a:r>
              <a:rPr lang="fr-FR" sz="1400"/>
              <a:t> con </a:t>
            </a:r>
            <a:r>
              <a:rPr lang="fr-FR" sz="1400" err="1"/>
              <a:t>otra</a:t>
            </a:r>
            <a:r>
              <a:rPr lang="fr-FR" sz="1400"/>
              <a:t> </a:t>
            </a:r>
            <a:r>
              <a:rPr lang="fr-FR" sz="1400" err="1"/>
              <a:t>autovía</a:t>
            </a:r>
            <a:r>
              <a:rPr lang="fr-FR" sz="1400"/>
              <a:t>.</a:t>
            </a:r>
          </a:p>
          <a:p>
            <a:pPr>
              <a:lnSpc>
                <a:spcPct val="90000"/>
              </a:lnSpc>
            </a:pPr>
            <a:endParaRPr lang="es-ES" sz="1400"/>
          </a:p>
        </p:txBody>
      </p:sp>
      <p:pic>
        <p:nvPicPr>
          <p:cNvPr id="4" name="Image 3">
            <a:extLst>
              <a:ext uri="{FF2B5EF4-FFF2-40B4-BE49-F238E27FC236}">
                <a16:creationId xmlns:a16="http://schemas.microsoft.com/office/drawing/2014/main" id="{7FAE5DEA-7B4A-4D78-B222-4D60212F5A94}"/>
              </a:ext>
            </a:extLst>
          </p:cNvPr>
          <p:cNvPicPr/>
          <p:nvPr/>
        </p:nvPicPr>
        <p:blipFill rotWithShape="1">
          <a:blip r:embed="rId2"/>
          <a:srcRect l="31409" r="38943" b="-1"/>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2" name="Isosceles Triangle 1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4443989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5BE3E3-44D1-45A8-8413-E0EBADEA12E3}"/>
              </a:ext>
            </a:extLst>
          </p:cNvPr>
          <p:cNvSpPr>
            <a:spLocks noGrp="1"/>
          </p:cNvSpPr>
          <p:nvPr>
            <p:ph type="title"/>
          </p:nvPr>
        </p:nvSpPr>
        <p:spPr/>
        <p:txBody>
          <a:bodyPr>
            <a:normAutofit/>
          </a:bodyPr>
          <a:lstStyle/>
          <a:p>
            <a:pPr algn="ctr"/>
            <a:r>
              <a:rPr lang="es-ES" sz="4400" i="1" u="sng" dirty="0">
                <a:solidFill>
                  <a:srgbClr val="92D050"/>
                </a:solidFill>
              </a:rPr>
              <a:t>Alquerías</a:t>
            </a:r>
            <a:endParaRPr lang="es-ES" sz="4400" dirty="0"/>
          </a:p>
        </p:txBody>
      </p:sp>
      <p:sp>
        <p:nvSpPr>
          <p:cNvPr id="3" name="Marcador de contenido 2">
            <a:extLst>
              <a:ext uri="{FF2B5EF4-FFF2-40B4-BE49-F238E27FC236}">
                <a16:creationId xmlns:a16="http://schemas.microsoft.com/office/drawing/2014/main" id="{DA4BB7E4-BE9A-4CBC-8B32-17D9105B7BD7}"/>
              </a:ext>
            </a:extLst>
          </p:cNvPr>
          <p:cNvSpPr>
            <a:spLocks noGrp="1"/>
          </p:cNvSpPr>
          <p:nvPr>
            <p:ph idx="1"/>
          </p:nvPr>
        </p:nvSpPr>
        <p:spPr/>
        <p:txBody>
          <a:bodyPr/>
          <a:lstStyle/>
          <a:p>
            <a:r>
              <a:rPr lang="es-ES" sz="2400" dirty="0"/>
              <a:t>Las alquerías de hoy en día parecen pequeños palacios gobernados por agricultores. Éstas estaban situadas en pequeñas comunidades rurales cercanas a la ciudad, siempre rodeadas de campos de siembra los cuales explotaban los agricultores de estas comunidades.</a:t>
            </a:r>
          </a:p>
          <a:p>
            <a:endParaRPr lang="es-ES" dirty="0"/>
          </a:p>
        </p:txBody>
      </p:sp>
    </p:spTree>
    <p:extLst>
      <p:ext uri="{BB962C8B-B14F-4D97-AF65-F5344CB8AC3E}">
        <p14:creationId xmlns:p14="http://schemas.microsoft.com/office/powerpoint/2010/main" val="1986558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0"/>
            <a:ext cx="913923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ítulo 1">
            <a:extLst>
              <a:ext uri="{FF2B5EF4-FFF2-40B4-BE49-F238E27FC236}">
                <a16:creationId xmlns:a16="http://schemas.microsoft.com/office/drawing/2014/main" id="{93BB7820-0BED-4F59-90A9-77CDEBACEA1C}"/>
              </a:ext>
            </a:extLst>
          </p:cNvPr>
          <p:cNvSpPr>
            <a:spLocks noGrp="1"/>
          </p:cNvSpPr>
          <p:nvPr>
            <p:ph type="title"/>
          </p:nvPr>
        </p:nvSpPr>
        <p:spPr>
          <a:xfrm>
            <a:off x="742326" y="609600"/>
            <a:ext cx="4123770" cy="1320800"/>
          </a:xfrm>
        </p:spPr>
        <p:txBody>
          <a:bodyPr anchor="ctr">
            <a:normAutofit/>
          </a:bodyPr>
          <a:lstStyle/>
          <a:p>
            <a:r>
              <a:rPr lang="es-ES" i="1" u="sng" err="1"/>
              <a:t>Alqueria</a:t>
            </a:r>
            <a:r>
              <a:rPr lang="es-ES" i="1" u="sng"/>
              <a:t> san </a:t>
            </a:r>
            <a:r>
              <a:rPr lang="es-ES" i="1" u="sng" err="1"/>
              <a:t>andres</a:t>
            </a:r>
            <a:r>
              <a:rPr lang="es-ES" i="1" u="sng"/>
              <a:t>:</a:t>
            </a:r>
            <a:endParaRPr lang="es-ES"/>
          </a:p>
        </p:txBody>
      </p:sp>
      <p:sp>
        <p:nvSpPr>
          <p:cNvPr id="12" name="Isosceles Triangle 11">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rgbClr val="616333">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A97E98F2-0D7B-4F2F-8FB7-E1D70038B0A4}"/>
              </a:ext>
            </a:extLst>
          </p:cNvPr>
          <p:cNvSpPr>
            <a:spLocks noGrp="1"/>
          </p:cNvSpPr>
          <p:nvPr>
            <p:ph idx="1"/>
          </p:nvPr>
        </p:nvSpPr>
        <p:spPr>
          <a:xfrm>
            <a:off x="742327" y="2160589"/>
            <a:ext cx="4162299" cy="3880773"/>
          </a:xfrm>
        </p:spPr>
        <p:txBody>
          <a:bodyPr>
            <a:normAutofit/>
          </a:bodyPr>
          <a:lstStyle/>
          <a:p>
            <a:r>
              <a:rPr lang="es-ES" sz="2400" dirty="0" err="1"/>
              <a:t>Alqueria</a:t>
            </a:r>
            <a:r>
              <a:rPr lang="es-ES" sz="2400" dirty="0"/>
              <a:t> San </a:t>
            </a:r>
            <a:r>
              <a:rPr lang="es-ES" sz="2400" dirty="0" err="1"/>
              <a:t>Andres</a:t>
            </a:r>
            <a:r>
              <a:rPr lang="es-ES" sz="2400" dirty="0"/>
              <a:t> se encuentra en la huerta de Valencia ,exactamente en el </a:t>
            </a:r>
            <a:r>
              <a:rPr lang="es-ES" sz="2400" dirty="0" err="1"/>
              <a:t>Cami</a:t>
            </a:r>
            <a:r>
              <a:rPr lang="es-ES" sz="2400" dirty="0"/>
              <a:t> Fondo . Esta Alquería es grande , blanca y con muchos balcones .</a:t>
            </a:r>
            <a:endParaRPr lang="fr-FR" sz="2400" dirty="0"/>
          </a:p>
          <a:p>
            <a:endParaRPr lang="es-ES" dirty="0"/>
          </a:p>
        </p:txBody>
      </p:sp>
      <p:pic>
        <p:nvPicPr>
          <p:cNvPr id="5" name="Image 4">
            <a:extLst>
              <a:ext uri="{FF2B5EF4-FFF2-40B4-BE49-F238E27FC236}">
                <a16:creationId xmlns:a16="http://schemas.microsoft.com/office/drawing/2014/main" id="{DF42AB80-2359-44BD-A838-3BA011209BFE}"/>
              </a:ext>
            </a:extLst>
          </p:cNvPr>
          <p:cNvPicPr>
            <a:picLocks noChangeAspect="1"/>
          </p:cNvPicPr>
          <p:nvPr/>
        </p:nvPicPr>
        <p:blipFill rotWithShape="1">
          <a:blip r:embed="rId2">
            <a:extLst>
              <a:ext uri="{28A0092B-C50C-407E-A947-70E740481C1C}">
                <a14:useLocalDpi xmlns:a14="http://schemas.microsoft.com/office/drawing/2010/main" val="0"/>
              </a:ext>
            </a:extLst>
          </a:blip>
          <a:srcRect l="21846" r="2280" b="-2"/>
          <a:stretch/>
        </p:blipFill>
        <p:spPr>
          <a:xfrm>
            <a:off x="5648611" y="10"/>
            <a:ext cx="3493006" cy="3448414"/>
          </a:xfrm>
          <a:prstGeom prst="rect">
            <a:avLst/>
          </a:prstGeom>
        </p:spPr>
      </p:pic>
      <p:pic>
        <p:nvPicPr>
          <p:cNvPr id="4" name="Image 3">
            <a:extLst>
              <a:ext uri="{FF2B5EF4-FFF2-40B4-BE49-F238E27FC236}">
                <a16:creationId xmlns:a16="http://schemas.microsoft.com/office/drawing/2014/main" id="{0C35EC25-E2E7-4A35-8D6B-0FCF7B93F3C9}"/>
              </a:ext>
            </a:extLst>
          </p:cNvPr>
          <p:cNvPicPr>
            <a:picLocks noChangeAspect="1"/>
          </p:cNvPicPr>
          <p:nvPr/>
        </p:nvPicPr>
        <p:blipFill rotWithShape="1">
          <a:blip r:embed="rId3">
            <a:extLst>
              <a:ext uri="{28A0092B-C50C-407E-A947-70E740481C1C}">
                <a14:useLocalDpi xmlns:a14="http://schemas.microsoft.com/office/drawing/2010/main" val="0"/>
              </a:ext>
            </a:extLst>
          </a:blip>
          <a:srcRect l="3357" r="20340" b="-1"/>
          <a:stretch/>
        </p:blipFill>
        <p:spPr>
          <a:xfrm>
            <a:off x="5646231" y="3437472"/>
            <a:ext cx="3493005" cy="3428996"/>
          </a:xfrm>
          <a:prstGeom prst="rect">
            <a:avLst/>
          </a:prstGeom>
        </p:spPr>
      </p:pic>
    </p:spTree>
    <p:extLst>
      <p:ext uri="{BB962C8B-B14F-4D97-AF65-F5344CB8AC3E}">
        <p14:creationId xmlns:p14="http://schemas.microsoft.com/office/powerpoint/2010/main" val="281956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5B5AFC0A-4DFE-4043-88AD-E9DBDAD9D3A4}"/>
              </a:ext>
            </a:extLst>
          </p:cNvPr>
          <p:cNvSpPr>
            <a:spLocks noGrp="1"/>
          </p:cNvSpPr>
          <p:nvPr>
            <p:ph type="title"/>
          </p:nvPr>
        </p:nvSpPr>
        <p:spPr>
          <a:xfrm>
            <a:off x="5386292" y="609600"/>
            <a:ext cx="3384742" cy="2227730"/>
          </a:xfrm>
        </p:spPr>
        <p:txBody>
          <a:bodyPr anchor="ctr">
            <a:normAutofit/>
          </a:bodyPr>
          <a:lstStyle/>
          <a:p>
            <a:r>
              <a:rPr lang="es-ES" i="1" u="sng">
                <a:solidFill>
                  <a:srgbClr val="FFFFFF"/>
                </a:solidFill>
              </a:rPr>
              <a:t>Alqueria de Serra</a:t>
            </a:r>
            <a:endParaRPr lang="es-ES">
              <a:solidFill>
                <a:srgbClr val="FFFFFF"/>
              </a:solidFill>
            </a:endParaRPr>
          </a:p>
        </p:txBody>
      </p:sp>
      <p:pic>
        <p:nvPicPr>
          <p:cNvPr id="4" name="Image 3">
            <a:extLst>
              <a:ext uri="{FF2B5EF4-FFF2-40B4-BE49-F238E27FC236}">
                <a16:creationId xmlns:a16="http://schemas.microsoft.com/office/drawing/2014/main" id="{9E472F0F-9D65-407A-A55E-88A1D0EFE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40" y="2485136"/>
            <a:ext cx="3799103" cy="2301504"/>
          </a:xfrm>
          <a:prstGeom prst="rect">
            <a:avLst/>
          </a:prstGeom>
        </p:spPr>
      </p:pic>
      <p:sp>
        <p:nvSpPr>
          <p:cNvPr id="3" name="Marcador de contenido 2">
            <a:extLst>
              <a:ext uri="{FF2B5EF4-FFF2-40B4-BE49-F238E27FC236}">
                <a16:creationId xmlns:a16="http://schemas.microsoft.com/office/drawing/2014/main" id="{1D52FC3C-7F0E-4A67-8BBE-DB453457AFB8}"/>
              </a:ext>
            </a:extLst>
          </p:cNvPr>
          <p:cNvSpPr>
            <a:spLocks noGrp="1"/>
          </p:cNvSpPr>
          <p:nvPr>
            <p:ph idx="1"/>
          </p:nvPr>
        </p:nvSpPr>
        <p:spPr>
          <a:xfrm>
            <a:off x="5386293" y="2837329"/>
            <a:ext cx="3384741" cy="3317938"/>
          </a:xfrm>
        </p:spPr>
        <p:txBody>
          <a:bodyPr anchor="t">
            <a:normAutofit/>
          </a:bodyPr>
          <a:lstStyle/>
          <a:p>
            <a:pPr marL="0" indent="0">
              <a:lnSpc>
                <a:spcPct val="90000"/>
              </a:lnSpc>
              <a:buNone/>
            </a:pPr>
            <a:endParaRPr lang="es-ES" sz="1400">
              <a:solidFill>
                <a:srgbClr val="FFFFFF"/>
              </a:solidFill>
            </a:endParaRPr>
          </a:p>
          <a:p>
            <a:pPr marL="0" indent="0">
              <a:lnSpc>
                <a:spcPct val="90000"/>
              </a:lnSpc>
              <a:buNone/>
            </a:pPr>
            <a:r>
              <a:rPr lang="es-ES" sz="1400">
                <a:solidFill>
                  <a:srgbClr val="FFFFFF"/>
                </a:solidFill>
              </a:rPr>
              <a:t>Esta alquería está catalogada como un BRL (Bien de Relevancia Local), y por ello recogida en el Catálogo de Bienes Espacios Protegidos de Naturaleza Rural del Ayuntamiento de Valencia. Sin embargo, actualmente se encuentra en estado de degradación y ruina. Es por ello, que desde el Círculo por la Defensa y Difusión del Patrimonio Cultural, César Guardeño, miembro del mismo y experto en el patrimonio valenciano, cuenta que en breve comunicarán a la Administración Pública, el estado deplorable de este BRL, para que se haga algo al respecto.</a:t>
            </a:r>
            <a:endParaRPr lang="fr-FR" sz="1400">
              <a:solidFill>
                <a:srgbClr val="FFFFFF"/>
              </a:solidFill>
            </a:endParaRPr>
          </a:p>
          <a:p>
            <a:pPr>
              <a:lnSpc>
                <a:spcPct val="90000"/>
              </a:lnSpc>
            </a:pPr>
            <a:endParaRPr lang="es-ES" sz="1400">
              <a:solidFill>
                <a:srgbClr val="FFFFFF"/>
              </a:solidFill>
            </a:endParaRPr>
          </a:p>
        </p:txBody>
      </p:sp>
    </p:spTree>
    <p:extLst>
      <p:ext uri="{BB962C8B-B14F-4D97-AF65-F5344CB8AC3E}">
        <p14:creationId xmlns:p14="http://schemas.microsoft.com/office/powerpoint/2010/main" val="652193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7D080F34-7A65-4FAB-9411-216812C733DD}"/>
              </a:ext>
            </a:extLst>
          </p:cNvPr>
          <p:cNvSpPr>
            <a:spLocks noGrp="1"/>
          </p:cNvSpPr>
          <p:nvPr>
            <p:ph type="title"/>
          </p:nvPr>
        </p:nvSpPr>
        <p:spPr>
          <a:xfrm>
            <a:off x="3730752" y="1265314"/>
            <a:ext cx="3572668" cy="4107902"/>
          </a:xfrm>
        </p:spPr>
        <p:txBody>
          <a:bodyPr vert="horz" lIns="91440" tIns="45720" rIns="91440" bIns="45720" rtlCol="0" anchor="b">
            <a:normAutofit/>
          </a:bodyPr>
          <a:lstStyle/>
          <a:p>
            <a:pPr marL="0" indent="0">
              <a:lnSpc>
                <a:spcPct val="90000"/>
              </a:lnSpc>
            </a:pPr>
            <a:br>
              <a:rPr lang="en-US" sz="1600" kern="1200" dirty="0">
                <a:solidFill>
                  <a:schemeClr val="tx1">
                    <a:lumMod val="95000"/>
                    <a:lumOff val="5000"/>
                  </a:schemeClr>
                </a:solidFill>
                <a:latin typeface="+mj-lt"/>
                <a:ea typeface="+mj-ea"/>
                <a:cs typeface="+mj-cs"/>
              </a:rPr>
            </a:br>
            <a:r>
              <a:rPr lang="en-US" sz="1600" kern="1200" dirty="0">
                <a:solidFill>
                  <a:schemeClr val="tx1">
                    <a:lumMod val="95000"/>
                    <a:lumOff val="5000"/>
                  </a:schemeClr>
                </a:solidFill>
                <a:latin typeface="+mj-lt"/>
                <a:ea typeface="+mj-ea"/>
                <a:cs typeface="+mj-cs"/>
              </a:rPr>
              <a:t>Como se observa en su ficha BRL, “Aparece este nombre de Alquería de Serra en el plano de Ascensio Duarte de 1595, que recoge Francisco Antonio Cassaus un siglo después. (…) Los huecos se abocinan a la manera del s. XVIII, por lo cual podríamos decir que la configuración actual de la alquería de Serra podría situarse cronológicamente en esta época, aunque la existencia de una alquería con el mismo nombre y en el mismo lugar, nos haga pensar en la permanencia en el tiempo de la toponimia o en la reconstrucción de un antiguo edificio.”</a:t>
            </a:r>
            <a:br>
              <a:rPr lang="en-US" sz="1600" kern="1200" dirty="0">
                <a:solidFill>
                  <a:schemeClr val="tx1">
                    <a:lumMod val="95000"/>
                    <a:lumOff val="5000"/>
                  </a:schemeClr>
                </a:solidFill>
                <a:latin typeface="+mj-lt"/>
                <a:ea typeface="+mj-ea"/>
                <a:cs typeface="+mj-cs"/>
              </a:rPr>
            </a:br>
            <a:endParaRPr lang="en-US" sz="1600" kern="1200" dirty="0">
              <a:solidFill>
                <a:schemeClr val="tx1">
                  <a:lumMod val="95000"/>
                  <a:lumOff val="5000"/>
                </a:schemeClr>
              </a:solidFill>
              <a:latin typeface="+mj-lt"/>
              <a:ea typeface="+mj-ea"/>
              <a:cs typeface="+mj-cs"/>
            </a:endParaRPr>
          </a:p>
        </p:txBody>
      </p:sp>
      <p:sp>
        <p:nvSpPr>
          <p:cNvPr id="21" name="Isosceles Triangle 20">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80" y="1270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Image 3">
            <a:extLst>
              <a:ext uri="{FF2B5EF4-FFF2-40B4-BE49-F238E27FC236}">
                <a16:creationId xmlns:a16="http://schemas.microsoft.com/office/drawing/2014/main" id="{776084A6-E231-40F2-8276-412148EE1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453" y="2446066"/>
            <a:ext cx="2824269" cy="1973838"/>
          </a:xfrm>
          <a:prstGeom prst="rect">
            <a:avLst/>
          </a:prstGeom>
        </p:spPr>
      </p:pic>
    </p:spTree>
    <p:extLst>
      <p:ext uri="{BB962C8B-B14F-4D97-AF65-F5344CB8AC3E}">
        <p14:creationId xmlns:p14="http://schemas.microsoft.com/office/powerpoint/2010/main" val="1522757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0"/>
            <a:ext cx="913923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ítulo 1">
            <a:extLst>
              <a:ext uri="{FF2B5EF4-FFF2-40B4-BE49-F238E27FC236}">
                <a16:creationId xmlns:a16="http://schemas.microsoft.com/office/drawing/2014/main" id="{3F7DF60A-D486-4B6A-AAD2-149554960168}"/>
              </a:ext>
            </a:extLst>
          </p:cNvPr>
          <p:cNvSpPr>
            <a:spLocks noGrp="1"/>
          </p:cNvSpPr>
          <p:nvPr>
            <p:ph type="title"/>
          </p:nvPr>
        </p:nvSpPr>
        <p:spPr>
          <a:xfrm>
            <a:off x="742326" y="609600"/>
            <a:ext cx="4123770" cy="1320800"/>
          </a:xfrm>
        </p:spPr>
        <p:txBody>
          <a:bodyPr anchor="ctr">
            <a:normAutofit/>
          </a:bodyPr>
          <a:lstStyle/>
          <a:p>
            <a:r>
              <a:rPr lang="es-ES" i="1" u="sng" dirty="0"/>
              <a:t>Alquería </a:t>
            </a:r>
            <a:r>
              <a:rPr lang="es-ES" i="1" u="sng" dirty="0" err="1"/>
              <a:t>Patach</a:t>
            </a:r>
            <a:endParaRPr lang="es-ES" i="1" u="sng" dirty="0"/>
          </a:p>
        </p:txBody>
      </p:sp>
      <p:sp>
        <p:nvSpPr>
          <p:cNvPr id="12" name="Isosceles Triangle 11">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rgbClr val="686A31">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Marcador de contenido 2">
            <a:extLst>
              <a:ext uri="{FF2B5EF4-FFF2-40B4-BE49-F238E27FC236}">
                <a16:creationId xmlns:a16="http://schemas.microsoft.com/office/drawing/2014/main" id="{E2B6EC57-E5FD-406C-A0B2-E0BF3900C3AD}"/>
              </a:ext>
            </a:extLst>
          </p:cNvPr>
          <p:cNvSpPr>
            <a:spLocks noGrp="1"/>
          </p:cNvSpPr>
          <p:nvPr>
            <p:ph idx="1"/>
          </p:nvPr>
        </p:nvSpPr>
        <p:spPr>
          <a:xfrm>
            <a:off x="742327" y="2160589"/>
            <a:ext cx="4162299" cy="3880773"/>
          </a:xfrm>
        </p:spPr>
        <p:txBody>
          <a:bodyPr>
            <a:normAutofit/>
          </a:bodyPr>
          <a:lstStyle/>
          <a:p>
            <a:r>
              <a:rPr lang="es-ES"/>
              <a:t>La Alquería </a:t>
            </a:r>
            <a:r>
              <a:rPr lang="es-ES" err="1"/>
              <a:t>Galip-Patach</a:t>
            </a:r>
            <a:r>
              <a:rPr lang="es-ES"/>
              <a:t> es una estilosa alquería mudéjar del siglo XVI ideal para celebrar todo tipo de eventos. Un lugar íntimo en el que daros el Sí quiero a escasos minutos de Valencia, en la tradicional Huerta de Alboraya. Este lugar de celebración está regentado como un negocio familiar, por lo que su trato con sus clientes es cercano y personalizado.</a:t>
            </a:r>
          </a:p>
          <a:p>
            <a:endParaRPr lang="es-ES" dirty="0"/>
          </a:p>
        </p:txBody>
      </p:sp>
      <p:pic>
        <p:nvPicPr>
          <p:cNvPr id="5" name="Image 5">
            <a:extLst>
              <a:ext uri="{FF2B5EF4-FFF2-40B4-BE49-F238E27FC236}">
                <a16:creationId xmlns:a16="http://schemas.microsoft.com/office/drawing/2014/main" id="{E6923ED4-14C4-43FF-A70C-857B397D0E95}"/>
              </a:ext>
            </a:extLst>
          </p:cNvPr>
          <p:cNvPicPr>
            <a:picLocks noChangeAspect="1"/>
          </p:cNvPicPr>
          <p:nvPr/>
        </p:nvPicPr>
        <p:blipFill rotWithShape="1">
          <a:blip r:embed="rId2">
            <a:extLst>
              <a:ext uri="{28A0092B-C50C-407E-A947-70E740481C1C}">
                <a14:useLocalDpi xmlns:a14="http://schemas.microsoft.com/office/drawing/2010/main" val="0"/>
              </a:ext>
            </a:extLst>
          </a:blip>
          <a:srcRect t="10902" r="1" b="22803"/>
          <a:stretch/>
        </p:blipFill>
        <p:spPr>
          <a:xfrm>
            <a:off x="5648611" y="10"/>
            <a:ext cx="3493006" cy="3448414"/>
          </a:xfrm>
          <a:prstGeom prst="rect">
            <a:avLst/>
          </a:prstGeom>
        </p:spPr>
      </p:pic>
      <p:pic>
        <p:nvPicPr>
          <p:cNvPr id="4" name="Image 6">
            <a:extLst>
              <a:ext uri="{FF2B5EF4-FFF2-40B4-BE49-F238E27FC236}">
                <a16:creationId xmlns:a16="http://schemas.microsoft.com/office/drawing/2014/main" id="{1F7F8174-0F99-468B-A10A-EFD94FD8B15C}"/>
              </a:ext>
            </a:extLst>
          </p:cNvPr>
          <p:cNvPicPr>
            <a:picLocks noChangeAspect="1"/>
          </p:cNvPicPr>
          <p:nvPr/>
        </p:nvPicPr>
        <p:blipFill rotWithShape="1">
          <a:blip r:embed="rId3">
            <a:extLst>
              <a:ext uri="{28A0092B-C50C-407E-A947-70E740481C1C}">
                <a14:useLocalDpi xmlns:a14="http://schemas.microsoft.com/office/drawing/2010/main" val="0"/>
              </a:ext>
            </a:extLst>
          </a:blip>
          <a:srcRect l="16837" r="6861" b="-1"/>
          <a:stretch/>
        </p:blipFill>
        <p:spPr>
          <a:xfrm>
            <a:off x="5646231" y="3437472"/>
            <a:ext cx="3493005" cy="3428996"/>
          </a:xfrm>
          <a:prstGeom prst="rect">
            <a:avLst/>
          </a:prstGeom>
        </p:spPr>
      </p:pic>
    </p:spTree>
    <p:extLst>
      <p:ext uri="{BB962C8B-B14F-4D97-AF65-F5344CB8AC3E}">
        <p14:creationId xmlns:p14="http://schemas.microsoft.com/office/powerpoint/2010/main" val="1175513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F0E5C4-D0AA-4C00-A746-3A8FBB1F5403}"/>
              </a:ext>
            </a:extLst>
          </p:cNvPr>
          <p:cNvSpPr>
            <a:spLocks noGrp="1"/>
          </p:cNvSpPr>
          <p:nvPr>
            <p:ph type="title"/>
          </p:nvPr>
        </p:nvSpPr>
        <p:spPr>
          <a:xfrm>
            <a:off x="609599" y="609600"/>
            <a:ext cx="5258545" cy="659160"/>
          </a:xfrm>
        </p:spPr>
        <p:txBody>
          <a:bodyPr/>
          <a:lstStyle/>
          <a:p>
            <a:r>
              <a:rPr lang="es-ES" dirty="0" err="1">
                <a:solidFill>
                  <a:schemeClr val="accent2">
                    <a:lumMod val="75000"/>
                  </a:schemeClr>
                </a:solidFill>
              </a:rPr>
              <a:t>Bibliografia</a:t>
            </a:r>
            <a:endParaRPr lang="es-ES" dirty="0">
              <a:solidFill>
                <a:schemeClr val="accent2">
                  <a:lumMod val="75000"/>
                </a:schemeClr>
              </a:solidFill>
            </a:endParaRPr>
          </a:p>
        </p:txBody>
      </p:sp>
      <p:sp>
        <p:nvSpPr>
          <p:cNvPr id="3" name="Marcador de contenido 2">
            <a:extLst>
              <a:ext uri="{FF2B5EF4-FFF2-40B4-BE49-F238E27FC236}">
                <a16:creationId xmlns:a16="http://schemas.microsoft.com/office/drawing/2014/main" id="{320A966A-5017-4EF1-8391-7E943CC94496}"/>
              </a:ext>
            </a:extLst>
          </p:cNvPr>
          <p:cNvSpPr>
            <a:spLocks noGrp="1"/>
          </p:cNvSpPr>
          <p:nvPr>
            <p:ph idx="1"/>
          </p:nvPr>
        </p:nvSpPr>
        <p:spPr/>
        <p:txBody>
          <a:bodyPr>
            <a:normAutofit fontScale="70000" lnSpcReduction="20000"/>
          </a:bodyPr>
          <a:lstStyle/>
          <a:p>
            <a:pPr marL="0" indent="0">
              <a:buNone/>
            </a:pPr>
            <a:r>
              <a:rPr lang="es-ES" sz="1800" dirty="0"/>
              <a:t>Pista 1:</a:t>
            </a:r>
          </a:p>
          <a:p>
            <a:pPr marL="0" indent="0">
              <a:buNone/>
            </a:pPr>
            <a:r>
              <a:rPr lang="fr-FR" sz="1800" dirty="0">
                <a:hlinkClick r:id="rId2"/>
              </a:rPr>
              <a:t>https://www.ermitascomunidadvalenciana.com/vhnalb2.htm</a:t>
            </a:r>
            <a:endParaRPr lang="fr-FR" sz="1800" dirty="0"/>
          </a:p>
          <a:p>
            <a:pPr marL="0" indent="0">
              <a:buNone/>
            </a:pPr>
            <a:r>
              <a:rPr lang="fr-FR" sz="1800" dirty="0">
                <a:hlinkClick r:id="rId3"/>
              </a:rPr>
              <a:t>http://www.jdiezarnal.com/valenciaermitadevera.html</a:t>
            </a:r>
            <a:endParaRPr lang="fr-FR" sz="1800" dirty="0"/>
          </a:p>
          <a:p>
            <a:pPr marL="0" indent="0">
              <a:buNone/>
            </a:pPr>
            <a:r>
              <a:rPr lang="es-ES" sz="1800" dirty="0"/>
              <a:t>Pista 2:</a:t>
            </a:r>
            <a:endParaRPr lang="fr-FR" sz="1800" dirty="0"/>
          </a:p>
          <a:p>
            <a:pPr marL="0" indent="0">
              <a:buNone/>
            </a:pPr>
            <a:r>
              <a:rPr lang="fr-FR" sz="1800" dirty="0"/>
              <a:t>https://www.albuferainfo.com/barraca-valenciana</a:t>
            </a:r>
          </a:p>
          <a:p>
            <a:pPr marL="0" indent="0">
              <a:buNone/>
            </a:pPr>
            <a:r>
              <a:rPr lang="fr-FR" sz="1800" dirty="0"/>
              <a:t>https://costa.es/barraca-valenciana-construccion/</a:t>
            </a:r>
          </a:p>
          <a:p>
            <a:pPr marL="0" indent="0">
              <a:buNone/>
            </a:pPr>
            <a:r>
              <a:rPr lang="fr-FR" sz="1800" dirty="0"/>
              <a:t>https://www.tiovivocreativo.com/blog/arquitectura/barracas-arquitectura-popular-valenciana/</a:t>
            </a:r>
          </a:p>
          <a:p>
            <a:pPr marL="0" indent="0">
              <a:buNone/>
            </a:pPr>
            <a:r>
              <a:rPr lang="es-ES" sz="1800" dirty="0"/>
              <a:t>Pista 4:</a:t>
            </a:r>
          </a:p>
          <a:p>
            <a:pPr marL="0" indent="0">
              <a:buNone/>
            </a:pPr>
            <a:r>
              <a:rPr lang="fr-FR" sz="1800" dirty="0">
                <a:hlinkClick r:id="rId4"/>
              </a:rPr>
              <a:t>https://es.wikipedia.org/wiki/Acequia</a:t>
            </a:r>
            <a:endParaRPr lang="fr-FR" sz="1800" dirty="0"/>
          </a:p>
          <a:p>
            <a:pPr marL="0" indent="0">
              <a:buNone/>
            </a:pPr>
            <a:r>
              <a:rPr lang="fr-FR" sz="1800" dirty="0">
                <a:hlinkClick r:id="rId5"/>
              </a:rPr>
              <a:t>https://es.wikipedia.org/wiki/Puente</a:t>
            </a:r>
            <a:endParaRPr lang="es-ES" sz="1800" dirty="0"/>
          </a:p>
          <a:p>
            <a:pPr marL="0" indent="0">
              <a:buNone/>
            </a:pPr>
            <a:r>
              <a:rPr lang="es-ES" sz="1800" dirty="0"/>
              <a:t>Pista 5</a:t>
            </a:r>
          </a:p>
          <a:p>
            <a:pPr marL="0" indent="0">
              <a:buNone/>
            </a:pPr>
            <a:r>
              <a:rPr lang="es-ES" sz="1800" dirty="0">
                <a:hlinkClick r:id="rId6"/>
              </a:rPr>
              <a:t>http://benimacletconta.com/alqueria-serra/</a:t>
            </a:r>
            <a:endParaRPr lang="es-ES" sz="1800" dirty="0"/>
          </a:p>
          <a:p>
            <a:pPr marL="0" indent="0">
              <a:buNone/>
            </a:pPr>
            <a:r>
              <a:rPr lang="es-ES" sz="1800" dirty="0">
                <a:hlinkClick r:id="rId7"/>
              </a:rPr>
              <a:t>https://salsia.es/alqueria-patach/</a:t>
            </a:r>
            <a:endParaRPr lang="es-ES" sz="1800" dirty="0"/>
          </a:p>
          <a:p>
            <a:endParaRPr lang="es-ES" dirty="0"/>
          </a:p>
        </p:txBody>
      </p:sp>
    </p:spTree>
    <p:extLst>
      <p:ext uri="{BB962C8B-B14F-4D97-AF65-F5344CB8AC3E}">
        <p14:creationId xmlns:p14="http://schemas.microsoft.com/office/powerpoint/2010/main" val="171607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p:cNvSpPr>
            <a:spLocks noGrp="1"/>
          </p:cNvSpPr>
          <p:nvPr>
            <p:ph idx="1"/>
          </p:nvPr>
        </p:nvSpPr>
        <p:spPr>
          <a:xfrm>
            <a:off x="4587063" y="609601"/>
            <a:ext cx="4133472" cy="5175624"/>
          </a:xfrm>
        </p:spPr>
        <p:txBody>
          <a:bodyPr anchor="ctr">
            <a:normAutofit/>
          </a:bodyPr>
          <a:lstStyle/>
          <a:p>
            <a:pPr marL="0" indent="0">
              <a:buNone/>
            </a:pPr>
            <a:r>
              <a:rPr lang="es-ES">
                <a:solidFill>
                  <a:srgbClr val="FFFFFF"/>
                </a:solidFill>
              </a:rPr>
              <a:t> </a:t>
            </a:r>
            <a:r>
              <a:rPr lang="es-ES" b="1" i="1" u="sng">
                <a:solidFill>
                  <a:srgbClr val="FFFFFF"/>
                </a:solidFill>
              </a:rPr>
              <a:t>Origen</a:t>
            </a:r>
          </a:p>
          <a:p>
            <a:pPr marL="0" indent="0">
              <a:buNone/>
            </a:pPr>
            <a:r>
              <a:rPr lang="es-ES">
                <a:solidFill>
                  <a:srgbClr val="FFFFFF"/>
                </a:solidFill>
              </a:rPr>
              <a:t>La huerta valenciana nació en la época del Imperio romano, creando </a:t>
            </a:r>
            <a:r>
              <a:rPr lang="es-ES" i="1">
                <a:solidFill>
                  <a:srgbClr val="FFFFFF"/>
                </a:solidFill>
              </a:rPr>
              <a:t>la ciudad de Valentia</a:t>
            </a:r>
            <a:r>
              <a:rPr lang="es-ES">
                <a:solidFill>
                  <a:srgbClr val="FFFFFF"/>
                </a:solidFill>
              </a:rPr>
              <a:t>, como centro logístico y de hibernación para sus campañas de conquista sobre lberia.</a:t>
            </a:r>
          </a:p>
          <a:p>
            <a:pPr marL="0" indent="0">
              <a:buNone/>
            </a:pPr>
            <a:r>
              <a:rPr lang="es-ES">
                <a:solidFill>
                  <a:srgbClr val="FFFFFF"/>
                </a:solidFill>
              </a:rPr>
              <a:t>Aportaron cultivos que conocían tanto cereales como el olivo y la vid. No obstante estos y por las condiciones propias del entorno no eran lo suficiente productivas.</a:t>
            </a:r>
          </a:p>
          <a:p>
            <a:pPr marL="0" indent="0">
              <a:buNone/>
            </a:pPr>
            <a:r>
              <a:rPr lang="es-ES">
                <a:solidFill>
                  <a:srgbClr val="FFFFFF"/>
                </a:solidFill>
              </a:rPr>
              <a:t>No obstante sirvió para su cometido de abastecimiento de tropas así como posteriormente en las campañas de los visigodos. dejando abandonado tanto los campos como la ciudad.</a:t>
            </a:r>
          </a:p>
          <a:p>
            <a:pPr marL="0" indent="0">
              <a:buNone/>
            </a:pPr>
            <a:endParaRPr lang="fr-FR">
              <a:solidFill>
                <a:srgbClr val="FFFFFF"/>
              </a:solidFill>
            </a:endParaRPr>
          </a:p>
        </p:txBody>
      </p:sp>
    </p:spTree>
    <p:extLst>
      <p:ext uri="{BB962C8B-B14F-4D97-AF65-F5344CB8AC3E}">
        <p14:creationId xmlns:p14="http://schemas.microsoft.com/office/powerpoint/2010/main" val="212869482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646" y="47736"/>
            <a:ext cx="7432674" cy="5404755"/>
          </a:xfrm>
        </p:spPr>
        <p:txBody>
          <a:bodyPr>
            <a:normAutofit fontScale="40000" lnSpcReduction="20000"/>
          </a:bodyPr>
          <a:lstStyle/>
          <a:p>
            <a:pPr marL="0" indent="0">
              <a:buNone/>
            </a:pPr>
            <a:endParaRPr lang="es-ES" dirty="0"/>
          </a:p>
          <a:p>
            <a:pPr marL="0" indent="0">
              <a:buNone/>
            </a:pPr>
            <a:r>
              <a:rPr lang="es-ES" sz="2300" b="1" dirty="0"/>
              <a:t>En la Huerta de norte hay varias ermitas, hemos elegido las tres siguientes :</a:t>
            </a:r>
          </a:p>
          <a:p>
            <a:pPr marL="0" indent="0" algn="ctr">
              <a:buNone/>
            </a:pPr>
            <a:endParaRPr lang="es-ES" dirty="0">
              <a:effectLst/>
            </a:endParaRPr>
          </a:p>
          <a:p>
            <a:pPr marL="0" indent="0" algn="ctr">
              <a:buNone/>
            </a:pPr>
            <a:endParaRPr lang="es-ES" dirty="0"/>
          </a:p>
          <a:p>
            <a:pPr marL="0" indent="0" algn="ctr">
              <a:buNone/>
            </a:pPr>
            <a:r>
              <a:rPr lang="es-ES" sz="4200" b="1" i="1" dirty="0">
                <a:solidFill>
                  <a:srgbClr val="92D050"/>
                </a:solidFill>
                <a:effectLst/>
              </a:rPr>
              <a:t>Ermita de Cristo Vilanova </a:t>
            </a:r>
            <a:r>
              <a:rPr lang="es-ES" b="1" dirty="0">
                <a:solidFill>
                  <a:srgbClr val="92D050"/>
                </a:solidFill>
                <a:effectLst/>
              </a:rPr>
              <a:t> </a:t>
            </a:r>
          </a:p>
          <a:p>
            <a:pPr marL="0" indent="0">
              <a:buNone/>
            </a:pPr>
            <a:r>
              <a:rPr lang="es-ES" sz="3700" dirty="0"/>
              <a:t>﻿</a:t>
            </a:r>
            <a:r>
              <a:rPr lang="es-ES" sz="3700" b="1" i="1" u="sng" dirty="0"/>
              <a:t>Historia </a:t>
            </a:r>
            <a:r>
              <a:rPr lang="es-ES" sz="3700" b="1" u="sng" dirty="0"/>
              <a:t>y </a:t>
            </a:r>
            <a:r>
              <a:rPr lang="es-ES" sz="3700" b="1" i="1" u="sng" dirty="0"/>
              <a:t>Conservación</a:t>
            </a:r>
            <a:r>
              <a:rPr lang="es-ES" sz="3700" dirty="0"/>
              <a:t>:</a:t>
            </a:r>
          </a:p>
          <a:p>
            <a:pPr marL="0" indent="0">
              <a:buNone/>
            </a:pPr>
            <a:r>
              <a:rPr lang="es-ES" sz="3700" dirty="0"/>
              <a:t>Recibe también el nombre de </a:t>
            </a:r>
            <a:r>
              <a:rPr lang="es-ES" sz="3700" i="1" dirty="0" err="1"/>
              <a:t>Crist</a:t>
            </a:r>
            <a:r>
              <a:rPr lang="es-ES" sz="3700" i="1" dirty="0"/>
              <a:t> de Vilanova</a:t>
            </a:r>
            <a:r>
              <a:rPr lang="es-ES" sz="3700" dirty="0"/>
              <a:t> por haber estado adosada a la hoy desaparecida alquería del mismo nombre, derribada por completo en el año 1971 y de la que ha sobrevivido únicamente esta capilla.</a:t>
            </a:r>
          </a:p>
          <a:p>
            <a:pPr marL="0" indent="0">
              <a:buNone/>
            </a:pPr>
            <a:r>
              <a:rPr lang="es-ES" sz="3700" dirty="0"/>
              <a:t>La devoción al Cristo de las Ánimas es muy antigua en </a:t>
            </a:r>
            <a:r>
              <a:rPr lang="es-ES" sz="3700" dirty="0" err="1"/>
              <a:t>Alboraia</a:t>
            </a:r>
            <a:r>
              <a:rPr lang="es-ES" sz="3700" dirty="0"/>
              <a:t>, por lo que la ermita original debió ser construida en los siglos XVII-XVIII. El templo actual, sin embargo, está probado documentalmente que fue reedificado en 1876 en el mismo lugar y aprovechando parte de la ermita primitiva por iniciativa de la entonces propietaria de la alquería, Concepción </a:t>
            </a:r>
            <a:r>
              <a:rPr lang="es-ES" sz="3700" dirty="0" err="1"/>
              <a:t>Marzó</a:t>
            </a:r>
            <a:r>
              <a:rPr lang="es-ES" sz="3700" dirty="0"/>
              <a:t>, siendo bendecida el 12 de agosto de ese año.</a:t>
            </a:r>
          </a:p>
          <a:p>
            <a:pPr marL="0" indent="0">
              <a:buNone/>
            </a:pPr>
            <a:r>
              <a:rPr lang="es-ES" sz="3700" dirty="0"/>
              <a:t>El templo es de propiedad diocesana y es mantenido por el Gremio de Horchateros de </a:t>
            </a:r>
            <a:r>
              <a:rPr lang="es-ES" sz="3700" dirty="0" err="1"/>
              <a:t>Alboraia</a:t>
            </a:r>
            <a:r>
              <a:rPr lang="es-ES" sz="3700" dirty="0"/>
              <a:t>, asociación a la que se ha cedido su uso. Desde una importante restauración llevada a cabo en 1983 el edificio se fue deteriorando progresivamente hasta llegar a presentar graves patologías, corregidas sólo en parte en una intervención llevada a cabo por el Ayuntamiento en el año 2015.</a:t>
            </a:r>
          </a:p>
          <a:p>
            <a:endParaRPr lang="fr-FR" sz="3700"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4301878"/>
            <a:ext cx="3347864" cy="2508386"/>
          </a:xfrm>
          <a:prstGeom prst="rect">
            <a:avLst/>
          </a:prstGeom>
        </p:spPr>
      </p:pic>
    </p:spTree>
    <p:extLst>
      <p:ext uri="{BB962C8B-B14F-4D97-AF65-F5344CB8AC3E}">
        <p14:creationId xmlns:p14="http://schemas.microsoft.com/office/powerpoint/2010/main" val="1116583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287796" y="0"/>
            <a:ext cx="4860032" cy="6741369"/>
          </a:xfrm>
        </p:spPr>
        <p:txBody>
          <a:bodyPr>
            <a:normAutofit fontScale="85000" lnSpcReduction="20000"/>
          </a:bodyPr>
          <a:lstStyle/>
          <a:p>
            <a:pPr marL="0" indent="0">
              <a:buNone/>
            </a:pPr>
            <a:r>
              <a:rPr lang="es-ES" b="1" i="1" u="sng" dirty="0">
                <a:solidFill>
                  <a:schemeClr val="accent2">
                    <a:lumMod val="75000"/>
                  </a:schemeClr>
                </a:solidFill>
              </a:rPr>
              <a:t>Descripción</a:t>
            </a:r>
            <a:r>
              <a:rPr lang="es-ES" dirty="0">
                <a:solidFill>
                  <a:schemeClr val="accent2">
                    <a:lumMod val="75000"/>
                  </a:schemeClr>
                </a:solidFill>
              </a:rPr>
              <a:t>:</a:t>
            </a:r>
          </a:p>
          <a:p>
            <a:pPr marL="0" indent="0">
              <a:buNone/>
            </a:pPr>
            <a:r>
              <a:rPr lang="es-ES" dirty="0"/>
              <a:t>Rodeada de una parcela propia vallada en la que destaca una alta palmera, la ermita es un pequeño edificio rectangular con tejado a una sola vertiente -hacia la izquierda- y precedida de un pequeño porche de ladrillo cara vista con tejadillo independiente a tres aguas añadido en la reforma de 1983. En uno de sus pilares se lee la siguiente inscripción en azulejos cerámicos: </a:t>
            </a:r>
            <a:r>
              <a:rPr lang="es-ES" i="1" dirty="0"/>
              <a:t>Ermita del Cristo de Vilanova. Restaurada por el Gremio de Horchateros y </a:t>
            </a:r>
            <a:r>
              <a:rPr lang="es-ES" i="1" dirty="0" err="1"/>
              <a:t>Fartons</a:t>
            </a:r>
            <a:r>
              <a:rPr lang="es-ES" i="1" dirty="0"/>
              <a:t> Polo. Año 1983</a:t>
            </a:r>
            <a:r>
              <a:rPr lang="es-ES" dirty="0"/>
              <a:t>.</a:t>
            </a:r>
          </a:p>
          <a:p>
            <a:pPr marL="0" indent="0">
              <a:buNone/>
            </a:pPr>
            <a:r>
              <a:rPr lang="es-ES" dirty="0"/>
              <a:t>Sobresaliendo la altura del atrio en el vértice derecho de la fachada se alza la espadaña cuadrada con campana bautizada </a:t>
            </a:r>
            <a:r>
              <a:rPr lang="es-ES" i="1" dirty="0"/>
              <a:t>Mare de </a:t>
            </a:r>
            <a:r>
              <a:rPr lang="es-ES" i="1" dirty="0" err="1"/>
              <a:t>Déu</a:t>
            </a:r>
            <a:r>
              <a:rPr lang="es-ES" i="1" dirty="0"/>
              <a:t> de </a:t>
            </a:r>
            <a:r>
              <a:rPr lang="es-ES" i="1" dirty="0" err="1"/>
              <a:t>l'Horta</a:t>
            </a:r>
            <a:r>
              <a:rPr lang="es-ES" dirty="0"/>
              <a:t> y fundida en el año 2000, que sustituyó a la anterior, datada en 1951 y que fue robada. Sus muros están blanqueados, con una ventana alta en cada lateral, y a la derecha de la cabecera sobresale el cuerpo de menor altura de la sacristía. La puerta de acceso es rectangular, de hojas de madera, inscrita en vano de medio punto.</a:t>
            </a:r>
          </a:p>
          <a:p>
            <a:pPr marL="0" indent="0">
              <a:buNone/>
            </a:pPr>
            <a:r>
              <a:rPr lang="es-ES" dirty="0"/>
              <a:t>Al interior encontramos nave única con piso de losetas y bóveda de cañón dividida por arcos fajones que arrancan de pilastras, capiteles y cornisa. El presbiterio, que es semicircular, se cubre con bóveda de horno con lunetos que albergan las dos ventanas laterales, única iluminación natural de la capilla. Un acceso en el lado de la epístola comunica con la pequeña sacristía anexa. Las paredes están blanqueadas y las bóvedas tienen decoración pictórica con motivos vegetales, geométricos y florones. Existían otros elementos decorativos e imaginería que enriquecían su dotación mueble, pero en la actualidad han desaparecido.</a:t>
            </a:r>
          </a:p>
          <a:p>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4725144"/>
            <a:ext cx="3923928" cy="2132856"/>
          </a:xfrm>
          <a:prstGeom prst="rect">
            <a:avLst/>
          </a:prstGeom>
        </p:spPr>
      </p:pic>
    </p:spTree>
    <p:extLst>
      <p:ext uri="{BB962C8B-B14F-4D97-AF65-F5344CB8AC3E}">
        <p14:creationId xmlns:p14="http://schemas.microsoft.com/office/powerpoint/2010/main" val="907641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7500" lnSpcReduction="20000"/>
          </a:bodyPr>
          <a:lstStyle/>
          <a:p>
            <a:endParaRPr lang="es-ES" sz="2400" dirty="0"/>
          </a:p>
          <a:p>
            <a:endParaRPr lang="es-ES" sz="2400" dirty="0"/>
          </a:p>
          <a:p>
            <a:endParaRPr lang="es-ES" sz="2400" dirty="0"/>
          </a:p>
          <a:p>
            <a:endParaRPr lang="es-ES" sz="2400" dirty="0"/>
          </a:p>
          <a:p>
            <a:r>
              <a:rPr lang="es-ES" sz="2400" dirty="0"/>
              <a:t>Preside el templo en retablo neoclásico la bella imagen del </a:t>
            </a:r>
            <a:r>
              <a:rPr lang="es-ES" sz="2400" dirty="0" err="1"/>
              <a:t>Crist</a:t>
            </a:r>
            <a:r>
              <a:rPr lang="es-ES" sz="2400" dirty="0"/>
              <a:t> de les </a:t>
            </a:r>
            <a:r>
              <a:rPr lang="es-ES" sz="2400" dirty="0" err="1"/>
              <a:t>Ànimes</a:t>
            </a:r>
            <a:r>
              <a:rPr lang="es-ES" sz="2400" dirty="0"/>
              <a:t>, fiel réplica de la original que sobrevivió a la Guerra Civil pero no a un incendio que la destruyó en 1982 cuando se hallaba temporalmente en la parroquia del pueblo. La talla actual es obra del artista local Manuel Biot Rodrigo financiada por la Cofradía de la Purísima Sangre y donaciones particulares; las imágenes de los ángeles que la escoltan, sin embargo, eran los que acompañaban al Cristo original.</a:t>
            </a:r>
            <a:endParaRPr lang="fr-FR" sz="24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0" y="-15400"/>
            <a:ext cx="2699792" cy="2952328"/>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462" y="0"/>
            <a:ext cx="3489920" cy="2936928"/>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4382" y="0"/>
            <a:ext cx="2979618" cy="2936928"/>
          </a:xfrm>
          <a:prstGeom prst="rect">
            <a:avLst/>
          </a:prstGeom>
        </p:spPr>
      </p:pic>
    </p:spTree>
    <p:extLst>
      <p:ext uri="{BB962C8B-B14F-4D97-AF65-F5344CB8AC3E}">
        <p14:creationId xmlns:p14="http://schemas.microsoft.com/office/powerpoint/2010/main" val="2822764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6" descr="Casa en medio de la calle&#10;&#10;Descripción generada automáticamente con confianza media"/>
          <p:cNvPicPr>
            <a:picLocks noChangeAspect="1"/>
          </p:cNvPicPr>
          <p:nvPr/>
        </p:nvPicPr>
        <p:blipFill rotWithShape="1">
          <a:blip r:embed="rId2">
            <a:extLst>
              <a:ext uri="{28A0092B-C50C-407E-A947-70E740481C1C}">
                <a14:useLocalDpi xmlns:a14="http://schemas.microsoft.com/office/drawing/2010/main" val="0"/>
              </a:ext>
            </a:extLst>
          </a:blip>
          <a:srcRect t="11423" r="-2" b="2008"/>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re 1"/>
          <p:cNvSpPr>
            <a:spLocks noGrp="1"/>
          </p:cNvSpPr>
          <p:nvPr>
            <p:ph type="title"/>
          </p:nvPr>
        </p:nvSpPr>
        <p:spPr>
          <a:xfrm>
            <a:off x="507999" y="609600"/>
            <a:ext cx="2888343" cy="1320800"/>
          </a:xfrm>
        </p:spPr>
        <p:txBody>
          <a:bodyPr>
            <a:normAutofit/>
          </a:bodyPr>
          <a:lstStyle/>
          <a:p>
            <a:pPr algn="ctr"/>
            <a:r>
              <a:rPr lang="es-ES" sz="3300" dirty="0"/>
              <a:t>Ermita De Vera</a:t>
            </a:r>
            <a:endParaRPr lang="fr-FR" sz="3300" dirty="0"/>
          </a:p>
        </p:txBody>
      </p:sp>
      <p:sp>
        <p:nvSpPr>
          <p:cNvPr id="5" name="Espace réservé du contenu 4"/>
          <p:cNvSpPr>
            <a:spLocks noGrp="1"/>
          </p:cNvSpPr>
          <p:nvPr>
            <p:ph idx="1"/>
          </p:nvPr>
        </p:nvSpPr>
        <p:spPr>
          <a:xfrm>
            <a:off x="508000" y="2160589"/>
            <a:ext cx="2888342" cy="3880773"/>
          </a:xfrm>
        </p:spPr>
        <p:txBody>
          <a:bodyPr>
            <a:normAutofit/>
          </a:bodyPr>
          <a:lstStyle/>
          <a:p>
            <a:pPr marL="0" indent="0">
              <a:lnSpc>
                <a:spcPct val="90000"/>
              </a:lnSpc>
              <a:buNone/>
            </a:pPr>
            <a:r>
              <a:rPr lang="es-ES" sz="1100" dirty="0"/>
              <a:t>Su verdadero nombre es Ermita de la </a:t>
            </a:r>
          </a:p>
          <a:p>
            <a:pPr marL="0" indent="0">
              <a:lnSpc>
                <a:spcPct val="90000"/>
              </a:lnSpc>
              <a:buNone/>
            </a:pPr>
            <a:r>
              <a:rPr lang="es-ES" sz="1100" dirty="0"/>
              <a:t>Inmaculada Concepción, pero por todos es </a:t>
            </a:r>
          </a:p>
          <a:p>
            <a:pPr marL="0" indent="0">
              <a:lnSpc>
                <a:spcPct val="90000"/>
              </a:lnSpc>
              <a:buNone/>
            </a:pPr>
            <a:r>
              <a:rPr lang="es-ES" sz="1100" dirty="0"/>
              <a:t>conocida como Ermita de Vera. Su nombre le </a:t>
            </a:r>
          </a:p>
          <a:p>
            <a:pPr marL="0" indent="0">
              <a:lnSpc>
                <a:spcPct val="90000"/>
              </a:lnSpc>
              <a:buNone/>
            </a:pPr>
            <a:r>
              <a:rPr lang="es-ES" sz="1100" dirty="0"/>
              <a:t>viene del lugar donde se encuentra enclavada</a:t>
            </a:r>
          </a:p>
          <a:p>
            <a:pPr marL="0" indent="0">
              <a:lnSpc>
                <a:spcPct val="90000"/>
              </a:lnSpc>
              <a:buNone/>
            </a:pPr>
            <a:r>
              <a:rPr lang="es-ES" sz="1100" dirty="0"/>
              <a:t>La partida de Vera, ya que por este lugar pasa</a:t>
            </a:r>
          </a:p>
          <a:p>
            <a:pPr marL="0" indent="0">
              <a:lnSpc>
                <a:spcPct val="90000"/>
              </a:lnSpc>
              <a:buNone/>
            </a:pPr>
            <a:r>
              <a:rPr lang="es-ES" sz="1100" dirty="0"/>
              <a:t>la acequia de Vera que es una ramal a su vez de.</a:t>
            </a:r>
          </a:p>
          <a:p>
            <a:pPr marL="0" indent="0">
              <a:lnSpc>
                <a:spcPct val="90000"/>
              </a:lnSpc>
              <a:buNone/>
            </a:pPr>
            <a:r>
              <a:rPr lang="es-ES" sz="1100" b="1" dirty="0"/>
              <a:t>Historia:</a:t>
            </a:r>
          </a:p>
          <a:p>
            <a:pPr marL="0" indent="0">
              <a:lnSpc>
                <a:spcPct val="90000"/>
              </a:lnSpc>
              <a:buNone/>
            </a:pPr>
            <a:r>
              <a:rPr lang="es-ES" sz="1100" dirty="0"/>
              <a:t>Anteriormente la ermita se encontraba bajo la advocación de la "</a:t>
            </a:r>
            <a:r>
              <a:rPr lang="es-ES" sz="1100" dirty="0" err="1"/>
              <a:t>Verge</a:t>
            </a:r>
            <a:r>
              <a:rPr lang="es-ES" sz="1100" dirty="0"/>
              <a:t> del Roser" pero en 1854 cambió su advocación por la de la Inmaculada Concepción. Según la tradición la imagen de la "</a:t>
            </a:r>
            <a:r>
              <a:rPr lang="es-ES" sz="1100" dirty="0" err="1"/>
              <a:t>Verge</a:t>
            </a:r>
            <a:r>
              <a:rPr lang="es-ES" sz="1100" dirty="0"/>
              <a:t> del Roser" fue encontrada en las aguas de la acequia por unos huertanos y enseguida fue entronizada en la Ermita de Vera. </a:t>
            </a:r>
          </a:p>
          <a:p>
            <a:pPr marL="0" indent="0">
              <a:lnSpc>
                <a:spcPct val="90000"/>
              </a:lnSpc>
              <a:buNone/>
            </a:pPr>
            <a:endParaRPr lang="es-ES" sz="1100" dirty="0"/>
          </a:p>
          <a:p>
            <a:pPr marL="0" indent="0">
              <a:lnSpc>
                <a:spcPct val="90000"/>
              </a:lnSpc>
              <a:buNone/>
            </a:pPr>
            <a:endParaRPr lang="es-ES" sz="1100" dirty="0"/>
          </a:p>
          <a:p>
            <a:pPr marL="0" indent="0">
              <a:lnSpc>
                <a:spcPct val="90000"/>
              </a:lnSpc>
              <a:buNone/>
            </a:pPr>
            <a:endParaRPr lang="es-ES" sz="1100" dirty="0"/>
          </a:p>
          <a:p>
            <a:pPr marL="0" indent="0">
              <a:lnSpc>
                <a:spcPct val="90000"/>
              </a:lnSpc>
              <a:buNone/>
            </a:pPr>
            <a:endParaRPr lang="es-ES" sz="1100" dirty="0"/>
          </a:p>
        </p:txBody>
      </p:sp>
    </p:spTree>
    <p:extLst>
      <p:ext uri="{BB962C8B-B14F-4D97-AF65-F5344CB8AC3E}">
        <p14:creationId xmlns:p14="http://schemas.microsoft.com/office/powerpoint/2010/main" val="18917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6632"/>
            <a:ext cx="8229600" cy="6009531"/>
          </a:xfrm>
        </p:spPr>
        <p:txBody>
          <a:bodyPr>
            <a:normAutofit fontScale="92500" lnSpcReduction="20000"/>
          </a:bodyPr>
          <a:lstStyle/>
          <a:p>
            <a:pPr marL="0" indent="0">
              <a:buNone/>
            </a:pPr>
            <a:endParaRPr lang="es-ES" sz="2000"/>
          </a:p>
          <a:p>
            <a:pPr marL="0" indent="0">
              <a:buNone/>
            </a:pPr>
            <a:endParaRPr lang="es-ES" sz="2000"/>
          </a:p>
          <a:p>
            <a:pPr marL="0" indent="0">
              <a:buNone/>
            </a:pPr>
            <a:endParaRPr lang="es-ES" sz="2000"/>
          </a:p>
          <a:p>
            <a:pPr marL="0" indent="0">
              <a:buNone/>
            </a:pPr>
            <a:endParaRPr lang="es-ES" sz="2000"/>
          </a:p>
          <a:p>
            <a:pPr marL="0" indent="0">
              <a:buNone/>
            </a:pPr>
            <a:endParaRPr lang="es-ES" sz="2000"/>
          </a:p>
          <a:p>
            <a:pPr marL="0" indent="0">
              <a:buNone/>
            </a:pPr>
            <a:endParaRPr lang="es-ES" sz="2000"/>
          </a:p>
          <a:p>
            <a:pPr marL="0" indent="0">
              <a:buNone/>
            </a:pPr>
            <a:endParaRPr lang="es-ES" sz="2000"/>
          </a:p>
          <a:p>
            <a:pPr marL="0" indent="0">
              <a:buNone/>
            </a:pPr>
            <a:endParaRPr lang="es-ES" sz="2000" b="1"/>
          </a:p>
          <a:p>
            <a:pPr marL="0" indent="0">
              <a:buNone/>
            </a:pPr>
            <a:endParaRPr lang="es-ES" sz="2000" b="1"/>
          </a:p>
          <a:p>
            <a:pPr marL="0" indent="0">
              <a:buNone/>
            </a:pPr>
            <a:endParaRPr lang="es-ES" sz="2000" b="1"/>
          </a:p>
          <a:p>
            <a:pPr marL="0" indent="0">
              <a:buNone/>
            </a:pPr>
            <a:r>
              <a:rPr lang="es-ES" sz="2000" b="1"/>
              <a:t>Descripción:</a:t>
            </a:r>
          </a:p>
          <a:p>
            <a:pPr marL="0" indent="0">
              <a:buNone/>
            </a:pPr>
            <a:r>
              <a:rPr lang="es-ES" sz="2000"/>
              <a:t>La ermita como hemos comentado se encuentra pared con pared con el Molino de Vera. Ermita y molino comparten un porche con cubierta a una sóla vertiente, sostenida por dos pilares octogonales que las gentes del lugar les ha dado nombre: mora y cristiana. El templo dispone de una espadaña con un sólo vano y una sóla campana. Sobre la cúpula de teja sin esmaltar una veleta de hierro. La campana lleva por nombre Maria Imaculada y es de 1943. </a:t>
            </a:r>
            <a:endParaRPr lang="fr-FR" sz="20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0"/>
            <a:ext cx="3707904" cy="3717032"/>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635896" cy="3717032"/>
          </a:xfrm>
          <a:prstGeom prst="rect">
            <a:avLst/>
          </a:prstGeom>
        </p:spPr>
      </p:pic>
    </p:spTree>
    <p:extLst>
      <p:ext uri="{BB962C8B-B14F-4D97-AF65-F5344CB8AC3E}">
        <p14:creationId xmlns:p14="http://schemas.microsoft.com/office/powerpoint/2010/main" val="297208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632"/>
            <a:ext cx="7380312" cy="6624735"/>
          </a:xfrm>
        </p:spPr>
        <p:txBody>
          <a:bodyPr>
            <a:normAutofit fontScale="85000" lnSpcReduction="20000"/>
          </a:bodyPr>
          <a:lstStyle/>
          <a:p>
            <a:pPr marL="0" indent="0">
              <a:lnSpc>
                <a:spcPct val="90000"/>
              </a:lnSpc>
              <a:buNone/>
            </a:pPr>
            <a:r>
              <a:rPr lang="es-ES" sz="1600" b="1" dirty="0">
                <a:solidFill>
                  <a:schemeClr val="accent2">
                    <a:lumMod val="75000"/>
                  </a:schemeClr>
                </a:solidFill>
              </a:rPr>
              <a:t>MATERIALES DE CONSTRUCCION DE UNA ERMITA:  </a:t>
            </a:r>
            <a:endParaRPr lang="fr-FR" sz="1600" dirty="0">
              <a:solidFill>
                <a:schemeClr val="accent2">
                  <a:lumMod val="75000"/>
                </a:schemeClr>
              </a:solidFill>
            </a:endParaRPr>
          </a:p>
          <a:p>
            <a:pPr marL="0" indent="0">
              <a:lnSpc>
                <a:spcPct val="90000"/>
              </a:lnSpc>
              <a:buNone/>
            </a:pPr>
            <a:r>
              <a:rPr lang="es-ES" sz="1600" dirty="0">
                <a:solidFill>
                  <a:srgbClr val="FFFFFF"/>
                </a:solidFill>
              </a:rPr>
              <a:t> </a:t>
            </a:r>
            <a:endParaRPr lang="fr-FR" sz="1600" dirty="0">
              <a:solidFill>
                <a:srgbClr val="FFFFFF"/>
              </a:solidFill>
            </a:endParaRPr>
          </a:p>
          <a:p>
            <a:pPr marL="0" indent="0">
              <a:lnSpc>
                <a:spcPct val="90000"/>
              </a:lnSpc>
              <a:buNone/>
            </a:pPr>
            <a:r>
              <a:rPr lang="es-ES" sz="1600" dirty="0">
                <a:solidFill>
                  <a:srgbClr val="FFFFFF"/>
                </a:solidFill>
              </a:rPr>
              <a:t>Para la construcci6n de la ermita se emplean dos </a:t>
            </a:r>
            <a:r>
              <a:rPr lang="es-ES" sz="1600" dirty="0" err="1">
                <a:solidFill>
                  <a:srgbClr val="FFFFFF"/>
                </a:solidFill>
              </a:rPr>
              <a:t>vfas</a:t>
            </a:r>
            <a:r>
              <a:rPr lang="es-ES" sz="1600" dirty="0">
                <a:solidFill>
                  <a:srgbClr val="FFFFFF"/>
                </a:solidFill>
              </a:rPr>
              <a:t> de ejecuci6n: la aportaci6n del Ayuntamiento que contrata a la empresa Construcciones Val que se </a:t>
            </a:r>
            <a:r>
              <a:rPr lang="es-ES" sz="1600" dirty="0" err="1">
                <a:solidFill>
                  <a:srgbClr val="FFFFFF"/>
                </a:solidFill>
              </a:rPr>
              <a:t>hara</a:t>
            </a:r>
            <a:r>
              <a:rPr lang="es-ES" sz="1600" dirty="0">
                <a:solidFill>
                  <a:srgbClr val="FFFFFF"/>
                </a:solidFill>
              </a:rPr>
              <a:t> cargo de todos los materiales y su peonaje y por otro lado las donaciones de los </a:t>
            </a:r>
            <a:r>
              <a:rPr lang="es-ES" sz="1600" dirty="0" err="1">
                <a:solidFill>
                  <a:srgbClr val="FFFFFF"/>
                </a:solidFill>
              </a:rPr>
              <a:t>alfindefios</a:t>
            </a:r>
            <a:r>
              <a:rPr lang="es-ES" sz="1600" dirty="0">
                <a:solidFill>
                  <a:srgbClr val="FFFFFF"/>
                </a:solidFill>
              </a:rPr>
              <a:t> y el trabajo vecinal, unos con dinero, otros con jornales de trabajo, otros acarreando </a:t>
            </a:r>
            <a:r>
              <a:rPr lang="es-ES" sz="1600" dirty="0" err="1">
                <a:solidFill>
                  <a:srgbClr val="FFFFFF"/>
                </a:solidFill>
              </a:rPr>
              <a:t>caballerfas</a:t>
            </a:r>
            <a:r>
              <a:rPr lang="es-ES" sz="1600" dirty="0">
                <a:solidFill>
                  <a:srgbClr val="FFFFFF"/>
                </a:solidFill>
              </a:rPr>
              <a:t> y otros aportando trabajo y dinero.</a:t>
            </a:r>
          </a:p>
          <a:p>
            <a:pPr marL="0" indent="0">
              <a:lnSpc>
                <a:spcPct val="90000"/>
              </a:lnSpc>
              <a:buNone/>
            </a:pPr>
            <a:endParaRPr lang="fr-FR" sz="1600" dirty="0">
              <a:solidFill>
                <a:srgbClr val="FFFFFF"/>
              </a:solidFill>
            </a:endParaRPr>
          </a:p>
          <a:p>
            <a:pPr marL="0" indent="0">
              <a:lnSpc>
                <a:spcPct val="90000"/>
              </a:lnSpc>
              <a:buNone/>
            </a:pPr>
            <a:r>
              <a:rPr lang="es-ES" sz="1600" dirty="0">
                <a:solidFill>
                  <a:srgbClr val="FFFFFF"/>
                </a:solidFill>
              </a:rPr>
              <a:t> La construcci6n de los cimientos es de hormig6n y sabre estos se levantan los muros de ladrillo macizo de 40 sentados con mortero de cementa, las dos paredes laterales tienen </a:t>
            </a:r>
            <a:r>
              <a:rPr lang="es-ES" sz="1600" dirty="0" err="1">
                <a:solidFill>
                  <a:srgbClr val="FFFFFF"/>
                </a:solidFill>
              </a:rPr>
              <a:t>ademas</a:t>
            </a:r>
            <a:r>
              <a:rPr lang="es-ES" sz="1600" dirty="0">
                <a:solidFill>
                  <a:srgbClr val="FFFFFF"/>
                </a:solidFill>
              </a:rPr>
              <a:t> unos pilares de refuerzo </a:t>
            </a:r>
            <a:r>
              <a:rPr lang="es-ES" sz="1600" dirty="0" err="1">
                <a:solidFill>
                  <a:srgbClr val="FFFFFF"/>
                </a:solidFill>
              </a:rPr>
              <a:t>tambien</a:t>
            </a:r>
            <a:r>
              <a:rPr lang="es-ES" sz="1600" dirty="0">
                <a:solidFill>
                  <a:srgbClr val="FFFFFF"/>
                </a:solidFill>
              </a:rPr>
              <a:t> de ladrillo macizo.</a:t>
            </a:r>
            <a:endParaRPr lang="fr-FR" sz="1600" dirty="0">
              <a:solidFill>
                <a:srgbClr val="FFFFFF"/>
              </a:solidFill>
            </a:endParaRPr>
          </a:p>
          <a:p>
            <a:pPr marL="0" indent="0">
              <a:lnSpc>
                <a:spcPct val="90000"/>
              </a:lnSpc>
              <a:buNone/>
            </a:pPr>
            <a:endParaRPr lang="fr-FR" sz="1600" dirty="0">
              <a:solidFill>
                <a:srgbClr val="FFFFFF"/>
              </a:solidFill>
            </a:endParaRPr>
          </a:p>
          <a:p>
            <a:pPr marL="0" indent="0">
              <a:lnSpc>
                <a:spcPct val="90000"/>
              </a:lnSpc>
              <a:buNone/>
            </a:pPr>
            <a:r>
              <a:rPr lang="es-ES" sz="1600" dirty="0">
                <a:solidFill>
                  <a:srgbClr val="FFFFFF"/>
                </a:solidFill>
              </a:rPr>
              <a:t>La cubierta es de vigas construidas con piezas de </a:t>
            </a:r>
            <a:r>
              <a:rPr lang="es-ES" sz="1600" dirty="0" err="1">
                <a:solidFill>
                  <a:srgbClr val="FFFFFF"/>
                </a:solidFill>
              </a:rPr>
              <a:t>ceramica</a:t>
            </a:r>
            <a:r>
              <a:rPr lang="es-ES" sz="1600" dirty="0">
                <a:solidFill>
                  <a:srgbClr val="FFFFFF"/>
                </a:solidFill>
              </a:rPr>
              <a:t> en la misma obra y ladrillos machihembrados, esto fue un sistema </a:t>
            </a:r>
            <a:r>
              <a:rPr lang="es-ES" sz="1600" dirty="0" err="1">
                <a:solidFill>
                  <a:srgbClr val="FFFFFF"/>
                </a:solidFill>
              </a:rPr>
              <a:t>catalan</a:t>
            </a:r>
            <a:r>
              <a:rPr lang="es-ES" sz="1600" dirty="0">
                <a:solidFill>
                  <a:srgbClr val="FFFFFF"/>
                </a:solidFill>
              </a:rPr>
              <a:t>. El tejado es de teja </a:t>
            </a:r>
            <a:r>
              <a:rPr lang="es-ES" sz="1600" dirty="0" err="1">
                <a:solidFill>
                  <a:srgbClr val="FFFFFF"/>
                </a:solidFill>
              </a:rPr>
              <a:t>arabe,curva</a:t>
            </a:r>
            <a:r>
              <a:rPr lang="es-ES" sz="1600" dirty="0">
                <a:solidFill>
                  <a:srgbClr val="FFFFFF"/>
                </a:solidFill>
              </a:rPr>
              <a:t> y sentada con mortero de cementa. La ermita tiene una sola nave de forma rectangular de 20 por 10 metros con el saliente del altar que tiene una luz de 6 metros, construido con una </a:t>
            </a:r>
            <a:r>
              <a:rPr lang="es-ES" sz="1600" dirty="0" err="1">
                <a:solidFill>
                  <a:srgbClr val="FFFFFF"/>
                </a:solidFill>
              </a:rPr>
              <a:t>jacena</a:t>
            </a:r>
            <a:r>
              <a:rPr lang="es-ES" sz="1600" dirty="0">
                <a:solidFill>
                  <a:srgbClr val="FFFFFF"/>
                </a:solidFill>
              </a:rPr>
              <a:t> de hormig6n sabre pilares de ladrillo de cuarenta. La </a:t>
            </a:r>
            <a:r>
              <a:rPr lang="es-ES" sz="1600" dirty="0" err="1">
                <a:solidFill>
                  <a:srgbClr val="FFFFFF"/>
                </a:solidFill>
              </a:rPr>
              <a:t>sacristfa</a:t>
            </a:r>
            <a:r>
              <a:rPr lang="es-ES" sz="1600" dirty="0">
                <a:solidFill>
                  <a:srgbClr val="FFFFFF"/>
                </a:solidFill>
              </a:rPr>
              <a:t> cuenta con vestuario, lavabo y retrete sin agua corriente.</a:t>
            </a:r>
            <a:endParaRPr lang="fr-FR" sz="1600" dirty="0">
              <a:solidFill>
                <a:srgbClr val="FFFFFF"/>
              </a:solidFill>
            </a:endParaRPr>
          </a:p>
          <a:p>
            <a:pPr marL="0" indent="0">
              <a:lnSpc>
                <a:spcPct val="90000"/>
              </a:lnSpc>
              <a:buNone/>
            </a:pPr>
            <a:r>
              <a:rPr lang="es-ES" sz="1600" dirty="0">
                <a:solidFill>
                  <a:srgbClr val="FFFFFF"/>
                </a:solidFill>
              </a:rPr>
              <a:t> </a:t>
            </a:r>
            <a:endParaRPr lang="fr-FR" sz="1600" dirty="0">
              <a:solidFill>
                <a:srgbClr val="FFFFFF"/>
              </a:solidFill>
            </a:endParaRPr>
          </a:p>
          <a:p>
            <a:pPr marL="0" indent="0">
              <a:lnSpc>
                <a:spcPct val="90000"/>
              </a:lnSpc>
              <a:buNone/>
            </a:pPr>
            <a:r>
              <a:rPr lang="es-ES" sz="1600" dirty="0">
                <a:solidFill>
                  <a:srgbClr val="FFFFFF"/>
                </a:solidFill>
              </a:rPr>
              <a:t> La nave esta iluminada con ocho ventanales laterales, dos ojos de buey en la fachada principal, uno a cada lado de la puerta de entrada y otro mucho mayor en la fachada posterior que hoy esta tapado con otro altar muy distinto al original. En la parte derecha del tejado se alza un mini campanario con una sola campana. </a:t>
            </a:r>
          </a:p>
          <a:p>
            <a:pPr marL="0" indent="0">
              <a:lnSpc>
                <a:spcPct val="90000"/>
              </a:lnSpc>
              <a:buNone/>
            </a:pPr>
            <a:endParaRPr lang="fr-FR" sz="1600" dirty="0">
              <a:solidFill>
                <a:srgbClr val="FFFFFF"/>
              </a:solidFill>
            </a:endParaRPr>
          </a:p>
          <a:p>
            <a:pPr marL="0" indent="0">
              <a:lnSpc>
                <a:spcPct val="90000"/>
              </a:lnSpc>
              <a:buNone/>
            </a:pPr>
            <a:r>
              <a:rPr lang="es-ES" sz="1600" dirty="0">
                <a:solidFill>
                  <a:srgbClr val="FFFFFF"/>
                </a:solidFill>
              </a:rPr>
              <a:t>La ermita tiene una (mica puerta de acceso sabre la que se levanta un porche con cuatro pilares de hormig6n unidos con una </a:t>
            </a:r>
            <a:r>
              <a:rPr lang="es-ES" sz="1600" dirty="0" err="1">
                <a:solidFill>
                  <a:srgbClr val="FFFFFF"/>
                </a:solidFill>
              </a:rPr>
              <a:t>jacena</a:t>
            </a:r>
            <a:r>
              <a:rPr lang="es-ES" sz="1600" dirty="0">
                <a:solidFill>
                  <a:srgbClr val="FFFFFF"/>
                </a:solidFill>
              </a:rPr>
              <a:t>, del mismo material. El suelo del porche es de baldosas de hormig6n construidas sabre el terreno y la acera que la rodea es de bordillos y hormig6n. El coro es de la misma construcci6n con escaleras de granito para su acceso. El pulpito de forma circular se construye en el </a:t>
            </a:r>
            <a:r>
              <a:rPr lang="es-ES" sz="1600" dirty="0" err="1">
                <a:solidFill>
                  <a:srgbClr val="FFFFFF"/>
                </a:solidFill>
              </a:rPr>
              <a:t>angulo</a:t>
            </a:r>
            <a:r>
              <a:rPr lang="es-ES" sz="1600" dirty="0">
                <a:solidFill>
                  <a:srgbClr val="FFFFFF"/>
                </a:solidFill>
              </a:rPr>
              <a:t> izquierdo cerca del altar y era muy distinto al actual con suelo de hormig6n y mosaico de 20 por 20.</a:t>
            </a:r>
            <a:endParaRPr lang="fr-FR" sz="1600" dirty="0">
              <a:solidFill>
                <a:srgbClr val="FFFFFF"/>
              </a:solidFill>
            </a:endParaRPr>
          </a:p>
          <a:p>
            <a:pPr marL="0" indent="0">
              <a:lnSpc>
                <a:spcPct val="90000"/>
              </a:lnSpc>
              <a:buNone/>
            </a:pPr>
            <a:br>
              <a:rPr lang="es-ES" sz="1600" dirty="0">
                <a:solidFill>
                  <a:srgbClr val="FFFFFF"/>
                </a:solidFill>
              </a:rPr>
            </a:br>
            <a:r>
              <a:rPr lang="es-ES" sz="1600" dirty="0">
                <a:solidFill>
                  <a:srgbClr val="FFFFFF"/>
                </a:solidFill>
              </a:rPr>
              <a:t> El altar primitivo estaba hecho de ladrillo y decorado con piezas de escayola, muy distinto al actual. Las paredes interiores de la ermita estaban jaharradas con mortero de cementa, lucidas con yeso y pintadas con pintura de cola.</a:t>
            </a:r>
            <a:endParaRPr lang="fr-FR" sz="1600" dirty="0">
              <a:solidFill>
                <a:srgbClr val="FFFFFF"/>
              </a:solidFill>
            </a:endParaRPr>
          </a:p>
          <a:p>
            <a:pPr>
              <a:lnSpc>
                <a:spcPct val="90000"/>
              </a:lnSpc>
            </a:pPr>
            <a:endParaRPr lang="fr-FR" sz="600" dirty="0">
              <a:solidFill>
                <a:srgbClr val="FFFFFF"/>
              </a:solidFill>
            </a:endParaRPr>
          </a:p>
        </p:txBody>
      </p:sp>
    </p:spTree>
    <p:extLst>
      <p:ext uri="{BB962C8B-B14F-4D97-AF65-F5344CB8AC3E}">
        <p14:creationId xmlns:p14="http://schemas.microsoft.com/office/powerpoint/2010/main" val="1696909506"/>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742</TotalTime>
  <Words>3154</Words>
  <Application>Microsoft Office PowerPoint</Application>
  <PresentationFormat>Presentación en pantalla (4:3)</PresentationFormat>
  <Paragraphs>142</Paragraphs>
  <Slides>28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28</vt:i4>
      </vt:variant>
    </vt:vector>
  </HeadingPairs>
  <TitlesOfParts>
    <vt:vector size="36" baseType="lpstr">
      <vt:lpstr>Aharoni</vt:lpstr>
      <vt:lpstr>Arial</vt:lpstr>
      <vt:lpstr>CommercialScript BT</vt:lpstr>
      <vt:lpstr>Consolas</vt:lpstr>
      <vt:lpstr>Trebuchet MS</vt:lpstr>
      <vt:lpstr>Wingdings</vt:lpstr>
      <vt:lpstr>Wingdings 3</vt:lpstr>
      <vt:lpstr>Faceta</vt:lpstr>
      <vt:lpstr>PRACTICA DE CAMPO</vt:lpstr>
      <vt:lpstr>La Huerta Norte De Valencia </vt:lpstr>
      <vt:lpstr>Presentación de PowerPoint</vt:lpstr>
      <vt:lpstr>Presentación de PowerPoint</vt:lpstr>
      <vt:lpstr>Presentación de PowerPoint</vt:lpstr>
      <vt:lpstr>Presentación de PowerPoint</vt:lpstr>
      <vt:lpstr>Ermita De Vera</vt:lpstr>
      <vt:lpstr>Presentación de PowerPoint</vt:lpstr>
      <vt:lpstr>Presentación de PowerPoint</vt:lpstr>
      <vt:lpstr>Presentación de PowerPoint</vt:lpstr>
      <vt:lpstr>Presentación de PowerPoint</vt:lpstr>
      <vt:lpstr>Presentación de PowerPoint</vt:lpstr>
      <vt:lpstr>La pequeña pantalla es la barraca de feria donde el pueblo viene a ver las maravillas del mundo. - Kazimierz Brandys</vt:lpstr>
      <vt:lpstr>Presentación de PowerPoint</vt:lpstr>
      <vt:lpstr>Presentación de PowerPoint</vt:lpstr>
      <vt:lpstr> Materiales en las casas de labradores</vt:lpstr>
      <vt:lpstr>Presentación de PowerPoint</vt:lpstr>
      <vt:lpstr>Presentación de PowerPoint</vt:lpstr>
      <vt:lpstr> LAS ACEQUIAS:  </vt:lpstr>
      <vt:lpstr> Agricultura tradicional </vt:lpstr>
      <vt:lpstr>Los Puentes</vt:lpstr>
      <vt:lpstr>Carreteras o autovias</vt:lpstr>
      <vt:lpstr>Alquerías</vt:lpstr>
      <vt:lpstr>Alqueria san andres:</vt:lpstr>
      <vt:lpstr>Alqueria de Serra</vt:lpstr>
      <vt:lpstr> Como se observa en su ficha BRL, “Aparece este nombre de Alquería de Serra en el plano de Ascensio Duarte de 1595, que recoge Francisco Antonio Cassaus un siglo después. (…) Los huecos se abocinan a la manera del s. XVIII, por lo cual podríamos decir que la configuración actual de la alquería de Serra podría situarse cronológicamente en esta época, aunque la existencia de una alquería con el mismo nombre y en el mismo lugar, nos haga pensar en la permanencia en el tiempo de la toponimia o en la reconstrucción de un antiguo edificio.” </vt:lpstr>
      <vt:lpstr>Alquería Patach</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Windows</dc:creator>
  <cp:lastModifiedBy>Imane</cp:lastModifiedBy>
  <cp:revision>31</cp:revision>
  <cp:lastPrinted>2021-11-21T18:02:57Z</cp:lastPrinted>
  <dcterms:created xsi:type="dcterms:W3CDTF">2021-11-21T17:39:03Z</dcterms:created>
  <dcterms:modified xsi:type="dcterms:W3CDTF">2021-11-22T19:48:19Z</dcterms:modified>
</cp:coreProperties>
</file>